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2"/>
  </p:sldMasterIdLst>
  <p:notesMasterIdLst>
    <p:notesMasterId r:id="rId23"/>
  </p:notesMasterIdLst>
  <p:handoutMasterIdLst>
    <p:handoutMasterId r:id="rId24"/>
  </p:handoutMasterIdLst>
  <p:sldIdLst>
    <p:sldId id="270" r:id="rId3"/>
    <p:sldId id="519" r:id="rId4"/>
    <p:sldId id="521" r:id="rId5"/>
    <p:sldId id="523" r:id="rId6"/>
    <p:sldId id="288" r:id="rId7"/>
    <p:sldId id="289" r:id="rId8"/>
    <p:sldId id="290" r:id="rId9"/>
    <p:sldId id="291" r:id="rId10"/>
    <p:sldId id="527" r:id="rId11"/>
    <p:sldId id="529" r:id="rId12"/>
    <p:sldId id="531" r:id="rId13"/>
    <p:sldId id="532" r:id="rId14"/>
    <p:sldId id="283" r:id="rId15"/>
    <p:sldId id="285" r:id="rId16"/>
    <p:sldId id="286" r:id="rId17"/>
    <p:sldId id="287" r:id="rId18"/>
    <p:sldId id="533" r:id="rId19"/>
    <p:sldId id="304" r:id="rId20"/>
    <p:sldId id="534" r:id="rId21"/>
    <p:sldId id="535" r:id="rId2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5905"/>
    <a:srgbClr val="25787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100" d="100"/>
          <a:sy n="100" d="100"/>
        </p:scale>
        <p:origin x="1776" y="6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D913C7-D127-4F0D-9801-0DCFD62B0CA5}" type="datetimeFigureOut">
              <a:rPr lang="en-GB" smtClean="0"/>
              <a:t>23/07/2026</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D220B9B-B580-45D8-B358-A1CEE5736D1D}" type="slidenum">
              <a:rPr lang="en-GB" smtClean="0"/>
              <a:t>‹#›</a:t>
            </a:fld>
            <a:endParaRPr lang="en-GB" dirty="0"/>
          </a:p>
        </p:txBody>
      </p:sp>
    </p:spTree>
    <p:extLst>
      <p:ext uri="{BB962C8B-B14F-4D97-AF65-F5344CB8AC3E}">
        <p14:creationId xmlns:p14="http://schemas.microsoft.com/office/powerpoint/2010/main" val="3196427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E12CD5-23CC-49DA-8CCF-55575E6C4633}" type="datetimeFigureOut">
              <a:rPr lang="en-GB" smtClean="0"/>
              <a:t>23/07/2026</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64ABBD-B7A1-4659-8388-E975D2BDA5CC}" type="slidenum">
              <a:rPr lang="en-GB" smtClean="0"/>
              <a:t>‹#›</a:t>
            </a:fld>
            <a:endParaRPr lang="en-GB" dirty="0"/>
          </a:p>
        </p:txBody>
      </p:sp>
    </p:spTree>
    <p:extLst>
      <p:ext uri="{BB962C8B-B14F-4D97-AF65-F5344CB8AC3E}">
        <p14:creationId xmlns:p14="http://schemas.microsoft.com/office/powerpoint/2010/main" val="3544617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1380374A-0275-48A0-926B-729F2261411C}" type="slidenum">
              <a:rPr lang="en-GB" smtClean="0"/>
              <a:t>13</a:t>
            </a:fld>
            <a:endParaRPr lang="en-GB" dirty="0"/>
          </a:p>
        </p:txBody>
      </p:sp>
    </p:spTree>
    <p:extLst>
      <p:ext uri="{BB962C8B-B14F-4D97-AF65-F5344CB8AC3E}">
        <p14:creationId xmlns:p14="http://schemas.microsoft.com/office/powerpoint/2010/main" val="215993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Average Days for </a:t>
            </a:r>
          </a:p>
          <a:p>
            <a:r>
              <a:rPr lang="en-GB" dirty="0"/>
              <a:t>Cat A – 24 / 22 </a:t>
            </a:r>
          </a:p>
          <a:p>
            <a:r>
              <a:rPr lang="en-GB" dirty="0"/>
              <a:t>Cat B – 51 / 42</a:t>
            </a:r>
          </a:p>
          <a:p>
            <a:r>
              <a:rPr lang="en-GB" dirty="0"/>
              <a:t>Cat C – 118 / 92</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566E03-F0C0-4634-83EE-9D0CD06CB68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8286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userDrawn="1"/>
        </p:nvSpPr>
        <p:spPr bwMode="auto">
          <a:xfrm>
            <a:off x="228600" y="6019800"/>
            <a:ext cx="4572000" cy="685800"/>
          </a:xfrm>
          <a:prstGeom prst="rect">
            <a:avLst/>
          </a:prstGeom>
          <a:solidFill>
            <a:schemeClr val="bg1"/>
          </a:solidFill>
          <a:ln w="0">
            <a:solidFill>
              <a:schemeClr val="bg1"/>
            </a:solidFill>
            <a:miter lim="800000"/>
            <a:headEnd/>
            <a:tailEnd/>
          </a:ln>
          <a:effectLst/>
        </p:spPr>
        <p:txBody>
          <a:bodyPr wrap="none" anchor="ctr"/>
          <a:lstStyle/>
          <a:p>
            <a:endParaRPr lang="en-US" dirty="0"/>
          </a:p>
        </p:txBody>
      </p:sp>
      <p:sp>
        <p:nvSpPr>
          <p:cNvPr id="1040" name="Rectangle 16"/>
          <p:cNvSpPr>
            <a:spLocks noChangeArrowheads="1"/>
          </p:cNvSpPr>
          <p:nvPr userDrawn="1"/>
        </p:nvSpPr>
        <p:spPr bwMode="auto">
          <a:xfrm>
            <a:off x="2209800" y="5867400"/>
            <a:ext cx="4572000" cy="685800"/>
          </a:xfrm>
          <a:prstGeom prst="rect">
            <a:avLst/>
          </a:prstGeom>
          <a:solidFill>
            <a:schemeClr val="bg1"/>
          </a:solidFill>
          <a:ln w="0">
            <a:solidFill>
              <a:schemeClr val="bg1"/>
            </a:solidFill>
            <a:miter lim="800000"/>
            <a:headEnd/>
            <a:tailEnd/>
          </a:ln>
          <a:effectLst/>
        </p:spPr>
        <p:txBody>
          <a:bodyPr wrap="none" anchor="ctr"/>
          <a:lstStyle/>
          <a:p>
            <a:endParaRPr lang="en-US" dirty="0"/>
          </a:p>
        </p:txBody>
      </p:sp>
      <p:sp>
        <p:nvSpPr>
          <p:cNvPr id="1042" name="Rectangle 18"/>
          <p:cNvSpPr>
            <a:spLocks noChangeArrowheads="1"/>
          </p:cNvSpPr>
          <p:nvPr userDrawn="1"/>
        </p:nvSpPr>
        <p:spPr bwMode="auto">
          <a:xfrm>
            <a:off x="-2708275" y="-1108075"/>
            <a:ext cx="184150" cy="457200"/>
          </a:xfrm>
          <a:prstGeom prst="rect">
            <a:avLst/>
          </a:prstGeom>
          <a:noFill/>
          <a:ln w="9525">
            <a:noFill/>
            <a:miter lim="800000"/>
            <a:headEnd/>
            <a:tailEnd/>
          </a:ln>
          <a:effectLst/>
        </p:spPr>
        <p:txBody>
          <a:bodyPr wrap="none">
            <a:spAutoFit/>
          </a:bodyPr>
          <a:lstStyle/>
          <a:p>
            <a:endParaRPr lang="en-US" dirty="0"/>
          </a:p>
        </p:txBody>
      </p:sp>
      <p:pic>
        <p:nvPicPr>
          <p:cNvPr id="3" name="Picture 2" descr="bg.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4400" b="1">
          <a:solidFill>
            <a:srgbClr val="045905"/>
          </a:solidFill>
          <a:latin typeface="+mj-lt"/>
          <a:ea typeface="+mj-ea"/>
          <a:cs typeface="+mj-cs"/>
        </a:defRPr>
      </a:lvl1pPr>
      <a:lvl2pPr algn="l" rtl="0" fontAlgn="base">
        <a:spcBef>
          <a:spcPct val="0"/>
        </a:spcBef>
        <a:spcAft>
          <a:spcPct val="0"/>
        </a:spcAft>
        <a:defRPr sz="4400" b="1">
          <a:solidFill>
            <a:srgbClr val="045905"/>
          </a:solidFill>
          <a:latin typeface="Myriad Roman" charset="0"/>
        </a:defRPr>
      </a:lvl2pPr>
      <a:lvl3pPr algn="l" rtl="0" fontAlgn="base">
        <a:spcBef>
          <a:spcPct val="0"/>
        </a:spcBef>
        <a:spcAft>
          <a:spcPct val="0"/>
        </a:spcAft>
        <a:defRPr sz="4400" b="1">
          <a:solidFill>
            <a:srgbClr val="045905"/>
          </a:solidFill>
          <a:latin typeface="Myriad Roman" charset="0"/>
        </a:defRPr>
      </a:lvl3pPr>
      <a:lvl4pPr algn="l" rtl="0" fontAlgn="base">
        <a:spcBef>
          <a:spcPct val="0"/>
        </a:spcBef>
        <a:spcAft>
          <a:spcPct val="0"/>
        </a:spcAft>
        <a:defRPr sz="4400" b="1">
          <a:solidFill>
            <a:srgbClr val="045905"/>
          </a:solidFill>
          <a:latin typeface="Myriad Roman" charset="0"/>
        </a:defRPr>
      </a:lvl4pPr>
      <a:lvl5pPr algn="l" rtl="0" fontAlgn="base">
        <a:spcBef>
          <a:spcPct val="0"/>
        </a:spcBef>
        <a:spcAft>
          <a:spcPct val="0"/>
        </a:spcAft>
        <a:defRPr sz="4400" b="1">
          <a:solidFill>
            <a:srgbClr val="045905"/>
          </a:solidFill>
          <a:latin typeface="Myriad Roman" charset="0"/>
        </a:defRPr>
      </a:lvl5pPr>
      <a:lvl6pPr marL="457200" algn="l" rtl="0" fontAlgn="base">
        <a:spcBef>
          <a:spcPct val="0"/>
        </a:spcBef>
        <a:spcAft>
          <a:spcPct val="0"/>
        </a:spcAft>
        <a:defRPr sz="4400" b="1">
          <a:solidFill>
            <a:srgbClr val="045905"/>
          </a:solidFill>
          <a:latin typeface="Myriad Roman" charset="0"/>
        </a:defRPr>
      </a:lvl6pPr>
      <a:lvl7pPr marL="914400" algn="l" rtl="0" fontAlgn="base">
        <a:spcBef>
          <a:spcPct val="0"/>
        </a:spcBef>
        <a:spcAft>
          <a:spcPct val="0"/>
        </a:spcAft>
        <a:defRPr sz="4400" b="1">
          <a:solidFill>
            <a:srgbClr val="045905"/>
          </a:solidFill>
          <a:latin typeface="Myriad Roman" charset="0"/>
        </a:defRPr>
      </a:lvl7pPr>
      <a:lvl8pPr marL="1371600" algn="l" rtl="0" fontAlgn="base">
        <a:spcBef>
          <a:spcPct val="0"/>
        </a:spcBef>
        <a:spcAft>
          <a:spcPct val="0"/>
        </a:spcAft>
        <a:defRPr sz="4400" b="1">
          <a:solidFill>
            <a:srgbClr val="045905"/>
          </a:solidFill>
          <a:latin typeface="Myriad Roman" charset="0"/>
        </a:defRPr>
      </a:lvl8pPr>
      <a:lvl9pPr marL="1828800" algn="l" rtl="0" fontAlgn="base">
        <a:spcBef>
          <a:spcPct val="0"/>
        </a:spcBef>
        <a:spcAft>
          <a:spcPct val="0"/>
        </a:spcAft>
        <a:defRPr sz="4400" b="1">
          <a:solidFill>
            <a:srgbClr val="045905"/>
          </a:solidFill>
          <a:latin typeface="Myriad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sv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madesnappy.co.uk/tour/1g1508g2cad1"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interfinder.net/cgi-bin/wl_clear.p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westlothian.gov.uk/request-a-repai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westlothian.gov.uk/media/993/Landlord-and-Tenant-Responsibilities-for-Repairs/pdf/Landlord_and_Tenant_Responsibilities_for_Repairs_.pdf?m=63714095453733000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westlothian.gov.uk/article/44335/Right-to-Repai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0688"/>
            <a:ext cx="8229600" cy="1656184"/>
          </a:xfrm>
        </p:spPr>
        <p:txBody>
          <a:bodyPr/>
          <a:lstStyle/>
          <a:p>
            <a:pPr algn="ctr"/>
            <a:r>
              <a:rPr lang="en-US" dirty="0">
                <a:solidFill>
                  <a:srgbClr val="007A37"/>
                </a:solidFill>
                <a:latin typeface="Calibri" panose="020F0502020204030204" pitchFamily="34" charset="0"/>
              </a:rPr>
              <a:t>Building Services Repairs Service</a:t>
            </a:r>
            <a:br>
              <a:rPr lang="en-US" dirty="0">
                <a:solidFill>
                  <a:srgbClr val="007A37"/>
                </a:solidFill>
                <a:latin typeface="Calibri" panose="020F0502020204030204" pitchFamily="34" charset="0"/>
              </a:rPr>
            </a:br>
            <a:br>
              <a:rPr lang="en-US" dirty="0">
                <a:solidFill>
                  <a:srgbClr val="007A37"/>
                </a:solidFill>
                <a:latin typeface="Calibri" panose="020F0502020204030204" pitchFamily="34" charset="0"/>
              </a:rPr>
            </a:br>
            <a:r>
              <a:rPr lang="en-US" dirty="0">
                <a:solidFill>
                  <a:srgbClr val="007A37"/>
                </a:solidFill>
                <a:latin typeface="Calibri" panose="020F0502020204030204" pitchFamily="34" charset="0"/>
              </a:rPr>
              <a:t>Presented by</a:t>
            </a:r>
            <a:br>
              <a:rPr lang="en-US" dirty="0">
                <a:solidFill>
                  <a:srgbClr val="007A37"/>
                </a:solidFill>
                <a:latin typeface="Calibri" panose="020F0502020204030204" pitchFamily="34" charset="0"/>
              </a:rPr>
            </a:br>
            <a:r>
              <a:rPr lang="en-US" dirty="0">
                <a:solidFill>
                  <a:srgbClr val="007A37"/>
                </a:solidFill>
                <a:latin typeface="Calibri" panose="020F0502020204030204" pitchFamily="34" charset="0"/>
              </a:rPr>
              <a:t>Andrew Campbell</a:t>
            </a:r>
            <a:br>
              <a:rPr lang="en-US" dirty="0">
                <a:solidFill>
                  <a:srgbClr val="007A37"/>
                </a:solidFill>
                <a:latin typeface="Calibri" panose="020F0502020204030204" pitchFamily="34" charset="0"/>
              </a:rPr>
            </a:br>
            <a:r>
              <a:rPr lang="en-US" dirty="0">
                <a:solidFill>
                  <a:srgbClr val="007A37"/>
                </a:solidFill>
                <a:latin typeface="Calibri" panose="020F0502020204030204" pitchFamily="34" charset="0"/>
              </a:rPr>
              <a:t>Building Services Repairs </a:t>
            </a:r>
            <a:br>
              <a:rPr lang="en-US" dirty="0">
                <a:solidFill>
                  <a:srgbClr val="007A37"/>
                </a:solidFill>
                <a:latin typeface="Calibri" panose="020F0502020204030204" pitchFamily="34" charset="0"/>
              </a:rPr>
            </a:br>
            <a:r>
              <a:rPr lang="en-US" dirty="0">
                <a:solidFill>
                  <a:srgbClr val="007A37"/>
                </a:solidFill>
                <a:latin typeface="Calibri" panose="020F0502020204030204" pitchFamily="34" charset="0"/>
              </a:rPr>
              <a:t>Team Leader </a:t>
            </a:r>
            <a:endParaRPr lang="en-GB" dirty="0"/>
          </a:p>
        </p:txBody>
      </p:sp>
    </p:spTree>
    <p:extLst>
      <p:ext uri="{BB962C8B-B14F-4D97-AF65-F5344CB8AC3E}">
        <p14:creationId xmlns:p14="http://schemas.microsoft.com/office/powerpoint/2010/main" val="156628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E1FB677-294C-319D-E88A-7EBF636711C3}"/>
              </a:ext>
            </a:extLst>
          </p:cNvPr>
          <p:cNvSpPr txBox="1"/>
          <p:nvPr/>
        </p:nvSpPr>
        <p:spPr>
          <a:xfrm>
            <a:off x="683568" y="836712"/>
            <a:ext cx="8280920" cy="4875053"/>
          </a:xfrm>
          <a:prstGeom prst="rect">
            <a:avLst/>
          </a:prstGeom>
          <a:noFill/>
        </p:spPr>
        <p:txBody>
          <a:bodyPr wrap="square">
            <a:spAutoFit/>
          </a:bodyPr>
          <a:lstStyle/>
          <a:p>
            <a:pPr marL="342900" indent="-342900">
              <a:lnSpc>
                <a:spcPct val="107000"/>
              </a:lnSpc>
              <a:spcAft>
                <a:spcPts val="800"/>
              </a:spcAft>
              <a:buFont typeface="Symbol" panose="05050102010706020507" pitchFamily="18" charset="2"/>
              <a:buChar char="·"/>
            </a:pPr>
            <a:r>
              <a:rPr lang="en-GB" sz="2400" kern="0" dirty="0">
                <a:effectLst/>
                <a:latin typeface="Times New Roman" panose="02020603050405020304" pitchFamily="18" charset="0"/>
                <a:ea typeface="Times New Roman" panose="02020603050405020304" pitchFamily="18" charset="0"/>
                <a:cs typeface="Times New Roman" panose="02020603050405020304" pitchFamily="18" charset="0"/>
              </a:rPr>
              <a:t>Introducing dedicated Dampness Teams to ensure cases are managed consistently and effectively.</a:t>
            </a:r>
          </a:p>
          <a:p>
            <a:pPr marL="342900" indent="-342900">
              <a:lnSpc>
                <a:spcPct val="107000"/>
              </a:lnSpc>
              <a:spcAft>
                <a:spcPts val="800"/>
              </a:spcAft>
              <a:buFont typeface="Symbol" panose="05050102010706020507" pitchFamily="18" charset="2"/>
              <a:buChar char="·"/>
            </a:pPr>
            <a:r>
              <a:rPr lang="en-GB" dirty="0"/>
              <a:t>Implementing improved IT systems to support the recording, tracking and monitoring of every damp and mould case.</a:t>
            </a:r>
          </a:p>
          <a:p>
            <a:pPr marL="342900" indent="-342900">
              <a:lnSpc>
                <a:spcPct val="107000"/>
              </a:lnSpc>
              <a:spcAft>
                <a:spcPts val="800"/>
              </a:spcAft>
              <a:buFont typeface="Symbol" panose="05050102010706020507" pitchFamily="18" charset="2"/>
              <a:buChar char="·"/>
            </a:pPr>
            <a:r>
              <a:rPr lang="en-GB" dirty="0"/>
              <a:t>Introducing a standardised process to ensure every report is recorded, assessed and followed through to completion.</a:t>
            </a:r>
          </a:p>
          <a:p>
            <a:pPr marL="342900" indent="-342900">
              <a:lnSpc>
                <a:spcPct val="107000"/>
              </a:lnSpc>
              <a:spcAft>
                <a:spcPts val="800"/>
              </a:spcAft>
              <a:buFont typeface="Symbol" panose="05050102010706020507" pitchFamily="18" charset="2"/>
              <a:buChar char="·"/>
            </a:pPr>
            <a:r>
              <a:rPr lang="en-GB" dirty="0"/>
              <a:t>Improving communication with tenants, keeping them informed throughout the process.</a:t>
            </a:r>
          </a:p>
          <a:p>
            <a:pPr marL="342900" indent="-342900">
              <a:lnSpc>
                <a:spcPct val="107000"/>
              </a:lnSpc>
              <a:spcAft>
                <a:spcPts val="800"/>
              </a:spcAft>
              <a:buFont typeface="Symbol" panose="05050102010706020507" pitchFamily="18" charset="2"/>
              <a:buChar char="·"/>
            </a:pPr>
            <a:r>
              <a:rPr lang="en-GB" dirty="0"/>
              <a:t>Using the information we collect to identify recurring issues, monitor performance and help prevent future problems.</a:t>
            </a:r>
          </a:p>
          <a:p>
            <a:pPr marL="342900" indent="-342900">
              <a:lnSpc>
                <a:spcPct val="107000"/>
              </a:lnSpc>
              <a:spcAft>
                <a:spcPts val="800"/>
              </a:spcAft>
              <a:buFont typeface="Symbol" panose="05050102010706020507" pitchFamily="18" charset="2"/>
              <a:buChar char="·"/>
            </a:pP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11443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66505A-29BF-A617-518C-8429C2F15EDD}"/>
              </a:ext>
            </a:extLst>
          </p:cNvPr>
          <p:cNvSpPr txBox="1"/>
          <p:nvPr/>
        </p:nvSpPr>
        <p:spPr>
          <a:xfrm>
            <a:off x="258418" y="799886"/>
            <a:ext cx="8778078" cy="3785652"/>
          </a:xfrm>
          <a:prstGeom prst="rect">
            <a:avLst/>
          </a:prstGeom>
          <a:noFill/>
        </p:spPr>
        <p:txBody>
          <a:bodyPr wrap="square">
            <a:spAutoFit/>
          </a:bodyPr>
          <a:lstStyle/>
          <a:p>
            <a:pPr>
              <a:buNone/>
            </a:pPr>
            <a:endParaRPr lang="en-GB" dirty="0"/>
          </a:p>
          <a:p>
            <a:pPr>
              <a:buNone/>
            </a:pPr>
            <a:r>
              <a:rPr lang="en-GB" dirty="0"/>
              <a:t>These improvements will give us greater oversight of all damp and mould cases, enabling us to respond more quickly, monitor progress more effectively and ensure repairs are completed to a high standard.</a:t>
            </a:r>
          </a:p>
          <a:p>
            <a:pPr>
              <a:buNone/>
            </a:pPr>
            <a:endParaRPr lang="en-GB" dirty="0"/>
          </a:p>
          <a:p>
            <a:pPr>
              <a:buNone/>
            </a:pPr>
            <a:endParaRPr lang="en-GB" dirty="0"/>
          </a:p>
          <a:p>
            <a:pPr>
              <a:buNone/>
            </a:pPr>
            <a:r>
              <a:rPr lang="en-GB" dirty="0"/>
              <a:t>By investing in dedicated teams, improved technology and robust processes, we are strengthening our commitment to meeting the requirements of </a:t>
            </a:r>
            <a:r>
              <a:rPr lang="en-GB" b="1" dirty="0"/>
              <a:t>Awaab's Law</a:t>
            </a:r>
            <a:r>
              <a:rPr lang="en-GB" dirty="0"/>
              <a:t> and, most importantly, ensuring our tenants live in homes that are safe, healthy and well maintained.</a:t>
            </a:r>
          </a:p>
        </p:txBody>
      </p:sp>
    </p:spTree>
    <p:extLst>
      <p:ext uri="{BB962C8B-B14F-4D97-AF65-F5344CB8AC3E}">
        <p14:creationId xmlns:p14="http://schemas.microsoft.com/office/powerpoint/2010/main" val="2992085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1600E8-D810-484F-3768-F67108091ABD}"/>
              </a:ext>
            </a:extLst>
          </p:cNvPr>
          <p:cNvSpPr txBox="1"/>
          <p:nvPr/>
        </p:nvSpPr>
        <p:spPr>
          <a:xfrm>
            <a:off x="1547664" y="1859340"/>
            <a:ext cx="6696744" cy="1569660"/>
          </a:xfrm>
          <a:prstGeom prst="rect">
            <a:avLst/>
          </a:prstGeom>
          <a:noFill/>
        </p:spPr>
        <p:txBody>
          <a:bodyPr wrap="square">
            <a:spAutoFit/>
          </a:bodyPr>
          <a:lstStyle/>
          <a:p>
            <a:r>
              <a:rPr lang="en-US" sz="4800" b="1" dirty="0">
                <a:solidFill>
                  <a:srgbClr val="007A37"/>
                </a:solidFill>
                <a:latin typeface="Calibri" panose="020F0502020204030204" pitchFamily="34" charset="0"/>
              </a:rPr>
              <a:t>Building Services Key Performance Indicators</a:t>
            </a:r>
            <a:endParaRPr lang="en-GB" sz="4800" b="1" dirty="0"/>
          </a:p>
        </p:txBody>
      </p:sp>
    </p:spTree>
    <p:extLst>
      <p:ext uri="{BB962C8B-B14F-4D97-AF65-F5344CB8AC3E}">
        <p14:creationId xmlns:p14="http://schemas.microsoft.com/office/powerpoint/2010/main" val="2730799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pPr algn="ctr"/>
            <a:r>
              <a:rPr lang="en-GB" sz="3200" dirty="0">
                <a:latin typeface="Arial" panose="020B0604020202020204" pitchFamily="34" charset="0"/>
                <a:cs typeface="Arial" panose="020B0604020202020204" pitchFamily="34" charset="0"/>
              </a:rPr>
              <a:t>Monthly Data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00085889"/>
              </p:ext>
            </p:extLst>
          </p:nvPr>
        </p:nvGraphicFramePr>
        <p:xfrm>
          <a:off x="575556" y="1373847"/>
          <a:ext cx="7956884" cy="4073449"/>
        </p:xfrm>
        <a:graphic>
          <a:graphicData uri="http://schemas.openxmlformats.org/drawingml/2006/table">
            <a:tbl>
              <a:tblPr firstRow="1" bandRow="1">
                <a:tableStyleId>{21E4AEA4-8DFA-4A89-87EB-49C32662AFE0}</a:tableStyleId>
              </a:tblPr>
              <a:tblGrid>
                <a:gridCol w="1353410">
                  <a:extLst>
                    <a:ext uri="{9D8B030D-6E8A-4147-A177-3AD203B41FA5}">
                      <a16:colId xmlns:a16="http://schemas.microsoft.com/office/drawing/2014/main" val="20000"/>
                    </a:ext>
                  </a:extLst>
                </a:gridCol>
                <a:gridCol w="2066970">
                  <a:extLst>
                    <a:ext uri="{9D8B030D-6E8A-4147-A177-3AD203B41FA5}">
                      <a16:colId xmlns:a16="http://schemas.microsoft.com/office/drawing/2014/main" val="20003"/>
                    </a:ext>
                  </a:extLst>
                </a:gridCol>
                <a:gridCol w="1585456">
                  <a:extLst>
                    <a:ext uri="{9D8B030D-6E8A-4147-A177-3AD203B41FA5}">
                      <a16:colId xmlns:a16="http://schemas.microsoft.com/office/drawing/2014/main" val="20004"/>
                    </a:ext>
                  </a:extLst>
                </a:gridCol>
                <a:gridCol w="1580919">
                  <a:extLst>
                    <a:ext uri="{9D8B030D-6E8A-4147-A177-3AD203B41FA5}">
                      <a16:colId xmlns:a16="http://schemas.microsoft.com/office/drawing/2014/main" val="20005"/>
                    </a:ext>
                  </a:extLst>
                </a:gridCol>
                <a:gridCol w="1370129">
                  <a:extLst>
                    <a:ext uri="{9D8B030D-6E8A-4147-A177-3AD203B41FA5}">
                      <a16:colId xmlns:a16="http://schemas.microsoft.com/office/drawing/2014/main" val="20006"/>
                    </a:ext>
                  </a:extLst>
                </a:gridCol>
              </a:tblGrid>
              <a:tr h="882391">
                <a:tc>
                  <a:txBody>
                    <a:bodyPr/>
                    <a:lstStyle/>
                    <a:p>
                      <a:endParaRPr lang="en-GB" sz="1400" dirty="0">
                        <a:latin typeface="Arial" panose="020B0604020202020204" pitchFamily="34" charset="0"/>
                        <a:cs typeface="Arial" panose="020B0604020202020204" pitchFamily="34" charset="0"/>
                      </a:endParaRPr>
                    </a:p>
                  </a:txBody>
                  <a:tcPr/>
                </a:tc>
                <a:tc>
                  <a:txBody>
                    <a:bodyPr/>
                    <a:lstStyle/>
                    <a:p>
                      <a:pPr algn="ctr"/>
                      <a:r>
                        <a:rPr lang="en-GB" sz="1400" dirty="0">
                          <a:latin typeface="Arial" panose="020B0604020202020204" pitchFamily="34" charset="0"/>
                          <a:cs typeface="Arial" panose="020B0604020202020204" pitchFamily="34" charset="0"/>
                        </a:rPr>
                        <a:t>April</a:t>
                      </a:r>
                    </a:p>
                    <a:p>
                      <a:pPr algn="ctr"/>
                      <a:r>
                        <a:rPr lang="en-GB" sz="1400" dirty="0">
                          <a:latin typeface="Arial" panose="020B0604020202020204" pitchFamily="34" charset="0"/>
                          <a:cs typeface="Arial" panose="020B0604020202020204" pitchFamily="34" charset="0"/>
                        </a:rPr>
                        <a:t>26</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lt1"/>
                          </a:solidFill>
                          <a:latin typeface="Arial" panose="020B0604020202020204" pitchFamily="34" charset="0"/>
                          <a:ea typeface="+mn-ea"/>
                          <a:cs typeface="Arial" panose="020B0604020202020204" pitchFamily="34" charset="0"/>
                        </a:rPr>
                        <a:t>May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lt1"/>
                          </a:solidFill>
                          <a:latin typeface="Arial" panose="020B0604020202020204" pitchFamily="34" charset="0"/>
                          <a:ea typeface="+mn-ea"/>
                          <a:cs typeface="Arial" panose="020B0604020202020204" pitchFamily="34" charset="0"/>
                        </a:rPr>
                        <a:t>26</a:t>
                      </a:r>
                    </a:p>
                  </a:txBody>
                  <a:tcPr anchor="ctr"/>
                </a:tc>
                <a:tc>
                  <a:txBody>
                    <a:bodyPr/>
                    <a:lstStyle/>
                    <a:p>
                      <a:pPr marL="0" algn="ctr" defTabSz="914400" rtl="0" eaLnBrk="1" latinLnBrk="0" hangingPunct="1"/>
                      <a:r>
                        <a:rPr lang="en-GB" sz="1400" b="1" kern="1200" dirty="0">
                          <a:solidFill>
                            <a:schemeClr val="lt1"/>
                          </a:solidFill>
                          <a:latin typeface="Arial" panose="020B0604020202020204" pitchFamily="34" charset="0"/>
                          <a:ea typeface="+mn-ea"/>
                          <a:cs typeface="Arial" panose="020B0604020202020204" pitchFamily="34" charset="0"/>
                        </a:rPr>
                        <a:t>June</a:t>
                      </a:r>
                    </a:p>
                    <a:p>
                      <a:pPr marL="0" algn="ctr" defTabSz="914400" rtl="0" eaLnBrk="1" latinLnBrk="0" hangingPunct="1"/>
                      <a:r>
                        <a:rPr lang="en-GB" sz="1400" b="1" kern="1200" dirty="0">
                          <a:solidFill>
                            <a:schemeClr val="lt1"/>
                          </a:solidFill>
                          <a:latin typeface="Arial" panose="020B0604020202020204" pitchFamily="34" charset="0"/>
                          <a:ea typeface="+mn-ea"/>
                          <a:cs typeface="Arial" panose="020B0604020202020204" pitchFamily="34" charset="0"/>
                        </a:rPr>
                        <a:t>26</a:t>
                      </a:r>
                    </a:p>
                  </a:txBody>
                  <a:tcPr anchor="ctr"/>
                </a:tc>
                <a:tc>
                  <a:txBody>
                    <a:bodyPr/>
                    <a:lstStyle/>
                    <a:p>
                      <a:pPr algn="ctr"/>
                      <a:r>
                        <a:rPr lang="en-GB" sz="1400" b="1" dirty="0">
                          <a:latin typeface="Arial" panose="020B0604020202020204" pitchFamily="34" charset="0"/>
                          <a:cs typeface="Arial" panose="020B0604020202020204" pitchFamily="34" charset="0"/>
                        </a:rPr>
                        <a:t>QTR1 </a:t>
                      </a:r>
                    </a:p>
                    <a:p>
                      <a:pPr algn="ctr"/>
                      <a:r>
                        <a:rPr lang="en-GB" sz="1400" b="1" dirty="0">
                          <a:latin typeface="Arial" panose="020B0604020202020204" pitchFamily="34" charset="0"/>
                          <a:cs typeface="Arial" panose="020B0604020202020204" pitchFamily="34" charset="0"/>
                        </a:rPr>
                        <a:t>2026/27</a:t>
                      </a:r>
                    </a:p>
                  </a:txBody>
                  <a:tcPr anchor="ctr"/>
                </a:tc>
                <a:extLst>
                  <a:ext uri="{0D108BD9-81ED-4DB2-BD59-A6C34878D82A}">
                    <a16:rowId xmlns:a16="http://schemas.microsoft.com/office/drawing/2014/main" val="10000"/>
                  </a:ext>
                </a:extLst>
              </a:tr>
              <a:tr h="7487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Emergency Repairs</a:t>
                      </a:r>
                    </a:p>
                  </a:txBody>
                  <a:tcPr anchor="ctr"/>
                </a:tc>
                <a:tc>
                  <a:txBody>
                    <a:bodyPr/>
                    <a:lstStyle/>
                    <a:p>
                      <a:pPr algn="ctr"/>
                      <a:r>
                        <a:rPr lang="en-GB" sz="1400" dirty="0">
                          <a:latin typeface="Arial" panose="020B0604020202020204" pitchFamily="34" charset="0"/>
                          <a:cs typeface="Arial" panose="020B0604020202020204" pitchFamily="34" charset="0"/>
                        </a:rPr>
                        <a:t>1734</a:t>
                      </a:r>
                    </a:p>
                  </a:txBody>
                  <a:tcPr anchor="ctr"/>
                </a:tc>
                <a:tc>
                  <a:txBody>
                    <a:bodyPr/>
                    <a:lstStyle/>
                    <a:p>
                      <a:pPr algn="ctr"/>
                      <a:r>
                        <a:rPr lang="en-GB" sz="1400" b="0" dirty="0">
                          <a:latin typeface="Arial" panose="020B0604020202020204" pitchFamily="34" charset="0"/>
                          <a:cs typeface="Arial" panose="020B0604020202020204" pitchFamily="34" charset="0"/>
                        </a:rPr>
                        <a:t>1515</a:t>
                      </a:r>
                    </a:p>
                  </a:txBody>
                  <a:tcPr anchor="ctr"/>
                </a:tc>
                <a:tc>
                  <a:txBody>
                    <a:bodyPr/>
                    <a:lstStyle/>
                    <a:p>
                      <a:pPr algn="ctr"/>
                      <a:r>
                        <a:rPr lang="en-GB" sz="1400" dirty="0">
                          <a:latin typeface="Arial" panose="020B0604020202020204" pitchFamily="34" charset="0"/>
                          <a:cs typeface="Arial" panose="020B0604020202020204" pitchFamily="34" charset="0"/>
                        </a:rPr>
                        <a:t>1462</a:t>
                      </a:r>
                    </a:p>
                  </a:txBody>
                  <a:tcPr anchor="ctr"/>
                </a:tc>
                <a:tc>
                  <a:txBody>
                    <a:bodyPr/>
                    <a:lstStyle/>
                    <a:p>
                      <a:pPr algn="ctr"/>
                      <a:r>
                        <a:rPr lang="en-GB" sz="1400" b="1" dirty="0">
                          <a:latin typeface="Arial" panose="020B0604020202020204" pitchFamily="34" charset="0"/>
                          <a:cs typeface="Arial" panose="020B0604020202020204" pitchFamily="34" charset="0"/>
                        </a:rPr>
                        <a:t>3150</a:t>
                      </a:r>
                    </a:p>
                  </a:txBody>
                  <a:tcPr anchor="ctr"/>
                </a:tc>
                <a:extLst>
                  <a:ext uri="{0D108BD9-81ED-4DB2-BD59-A6C34878D82A}">
                    <a16:rowId xmlns:a16="http://schemas.microsoft.com/office/drawing/2014/main" val="10001"/>
                  </a:ext>
                </a:extLst>
              </a:tr>
              <a:tr h="7487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Emergency Repairs (Hrs)</a:t>
                      </a:r>
                    </a:p>
                  </a:txBody>
                  <a:tcPr anchor="ctr"/>
                </a:tc>
                <a:tc>
                  <a:txBody>
                    <a:bodyPr/>
                    <a:lstStyle/>
                    <a:p>
                      <a:pPr algn="ctr"/>
                      <a:r>
                        <a:rPr lang="en-GB" sz="1400" dirty="0">
                          <a:latin typeface="Arial" panose="020B0604020202020204" pitchFamily="34" charset="0"/>
                          <a:cs typeface="Arial" panose="020B0604020202020204" pitchFamily="34" charset="0"/>
                        </a:rPr>
                        <a:t>5.56</a:t>
                      </a:r>
                    </a:p>
                  </a:txBody>
                  <a:tcPr anchor="ctr"/>
                </a:tc>
                <a:tc>
                  <a:txBody>
                    <a:bodyPr/>
                    <a:lstStyle/>
                    <a:p>
                      <a:pPr algn="ctr"/>
                      <a:r>
                        <a:rPr lang="en-GB" sz="1400" b="0" dirty="0">
                          <a:latin typeface="Arial" panose="020B0604020202020204" pitchFamily="34" charset="0"/>
                          <a:cs typeface="Arial" panose="020B0604020202020204" pitchFamily="34" charset="0"/>
                        </a:rPr>
                        <a:t>5.75</a:t>
                      </a:r>
                    </a:p>
                  </a:txBody>
                  <a:tcPr anchor="ctr"/>
                </a:tc>
                <a:tc>
                  <a:txBody>
                    <a:bodyPr/>
                    <a:lstStyle/>
                    <a:p>
                      <a:pPr algn="ctr"/>
                      <a:r>
                        <a:rPr lang="en-GB" sz="1400" dirty="0">
                          <a:latin typeface="Arial" panose="020B0604020202020204" pitchFamily="34" charset="0"/>
                          <a:cs typeface="Arial" panose="020B0604020202020204" pitchFamily="34" charset="0"/>
                        </a:rPr>
                        <a:t>5.81</a:t>
                      </a:r>
                    </a:p>
                  </a:txBody>
                  <a:tcPr anchor="ctr"/>
                </a:tc>
                <a:tc>
                  <a:txBody>
                    <a:bodyPr/>
                    <a:lstStyle/>
                    <a:p>
                      <a:pPr algn="ctr"/>
                      <a:r>
                        <a:rPr lang="en-GB" sz="1400" b="1" dirty="0">
                          <a:latin typeface="Arial" panose="020B0604020202020204" pitchFamily="34" charset="0"/>
                          <a:cs typeface="Arial" panose="020B0604020202020204" pitchFamily="34" charset="0"/>
                        </a:rPr>
                        <a:t>5.71</a:t>
                      </a:r>
                    </a:p>
                  </a:txBody>
                  <a:tcPr anchor="ctr"/>
                </a:tc>
                <a:extLst>
                  <a:ext uri="{0D108BD9-81ED-4DB2-BD59-A6C34878D82A}">
                    <a16:rowId xmlns:a16="http://schemas.microsoft.com/office/drawing/2014/main" val="10002"/>
                  </a:ext>
                </a:extLst>
              </a:tr>
              <a:tr h="7487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Non-Emergency Repairs</a:t>
                      </a:r>
                    </a:p>
                  </a:txBody>
                  <a:tcPr anchor="ctr"/>
                </a:tc>
                <a:tc>
                  <a:txBody>
                    <a:bodyPr/>
                    <a:lstStyle/>
                    <a:p>
                      <a:pPr algn="ctr"/>
                      <a:r>
                        <a:rPr lang="en-GB" sz="1400" dirty="0">
                          <a:latin typeface="Arial" panose="020B0604020202020204" pitchFamily="34" charset="0"/>
                          <a:cs typeface="Arial" panose="020B0604020202020204" pitchFamily="34" charset="0"/>
                        </a:rPr>
                        <a:t>1142</a:t>
                      </a:r>
                    </a:p>
                  </a:txBody>
                  <a:tcPr anchor="ctr"/>
                </a:tc>
                <a:tc>
                  <a:txBody>
                    <a:bodyPr/>
                    <a:lstStyle/>
                    <a:p>
                      <a:pPr algn="ctr"/>
                      <a:r>
                        <a:rPr lang="en-GB" sz="1400" b="0" dirty="0">
                          <a:latin typeface="Arial" panose="020B0604020202020204" pitchFamily="34" charset="0"/>
                          <a:cs typeface="Arial" panose="020B0604020202020204" pitchFamily="34" charset="0"/>
                        </a:rPr>
                        <a:t>955</a:t>
                      </a:r>
                    </a:p>
                  </a:txBody>
                  <a:tcPr anchor="ctr"/>
                </a:tc>
                <a:tc>
                  <a:txBody>
                    <a:bodyPr/>
                    <a:lstStyle/>
                    <a:p>
                      <a:pPr algn="ctr"/>
                      <a:r>
                        <a:rPr lang="en-GB" sz="1400" dirty="0">
                          <a:latin typeface="Arial" panose="020B0604020202020204" pitchFamily="34" charset="0"/>
                          <a:cs typeface="Arial" panose="020B0604020202020204" pitchFamily="34" charset="0"/>
                        </a:rPr>
                        <a:t>1020</a:t>
                      </a:r>
                    </a:p>
                  </a:txBody>
                  <a:tcPr anchor="ctr"/>
                </a:tc>
                <a:tc>
                  <a:txBody>
                    <a:bodyPr/>
                    <a:lstStyle/>
                    <a:p>
                      <a:pPr marL="0" algn="ctr" defTabSz="914400" rtl="0" eaLnBrk="1" latinLnBrk="0" hangingPunct="1"/>
                      <a:r>
                        <a:rPr lang="en-GB" sz="1400" b="1" kern="1200" dirty="0">
                          <a:solidFill>
                            <a:schemeClr val="dk1"/>
                          </a:solidFill>
                          <a:latin typeface="Arial" panose="020B0604020202020204" pitchFamily="34" charset="0"/>
                          <a:ea typeface="+mn-ea"/>
                          <a:cs typeface="Arial" panose="020B0604020202020204" pitchFamily="34" charset="0"/>
                        </a:rPr>
                        <a:t>3,117</a:t>
                      </a:r>
                    </a:p>
                  </a:txBody>
                  <a:tcPr anchor="ctr"/>
                </a:tc>
                <a:extLst>
                  <a:ext uri="{0D108BD9-81ED-4DB2-BD59-A6C34878D82A}">
                    <a16:rowId xmlns:a16="http://schemas.microsoft.com/office/drawing/2014/main" val="10003"/>
                  </a:ext>
                </a:extLst>
              </a:tr>
              <a:tr h="9428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Non-Emergency Repairs (Days)</a:t>
                      </a:r>
                    </a:p>
                  </a:txBody>
                  <a:tcPr anchor="ctr"/>
                </a:tc>
                <a:tc>
                  <a:txBody>
                    <a:bodyPr/>
                    <a:lstStyle/>
                    <a:p>
                      <a:pPr marL="0" algn="ctr" defTabSz="914400" rtl="0" eaLnBrk="1" latinLnBrk="0" hangingPunct="1"/>
                      <a:r>
                        <a:rPr lang="en-GB" sz="1400" kern="1200" dirty="0">
                          <a:solidFill>
                            <a:schemeClr val="dk1"/>
                          </a:solidFill>
                          <a:latin typeface="Arial" panose="020B0604020202020204" pitchFamily="34" charset="0"/>
                          <a:ea typeface="+mn-ea"/>
                          <a:cs typeface="Arial" panose="020B0604020202020204" pitchFamily="34" charset="0"/>
                        </a:rPr>
                        <a:t>5.54</a:t>
                      </a:r>
                    </a:p>
                  </a:txBody>
                  <a:tcPr anchor="ctr"/>
                </a:tc>
                <a:tc>
                  <a:txBody>
                    <a:bodyPr/>
                    <a:lstStyle/>
                    <a:p>
                      <a:pPr algn="ctr"/>
                      <a:r>
                        <a:rPr lang="en-GB" sz="1400" b="0" dirty="0">
                          <a:latin typeface="Arial" panose="020B0604020202020204" pitchFamily="34" charset="0"/>
                          <a:cs typeface="Arial" panose="020B0604020202020204" pitchFamily="34" charset="0"/>
                        </a:rPr>
                        <a:t>5.05</a:t>
                      </a:r>
                    </a:p>
                  </a:txBody>
                  <a:tcPr anchor="ctr"/>
                </a:tc>
                <a:tc>
                  <a:txBody>
                    <a:bodyPr/>
                    <a:lstStyle/>
                    <a:p>
                      <a:pPr marL="0" algn="ctr" defTabSz="914400" rtl="0" eaLnBrk="1" latinLnBrk="0" hangingPunct="1"/>
                      <a:r>
                        <a:rPr lang="en-GB" sz="1400" kern="1200" dirty="0">
                          <a:solidFill>
                            <a:schemeClr val="dk1"/>
                          </a:solidFill>
                          <a:latin typeface="Arial" panose="020B0604020202020204" pitchFamily="34" charset="0"/>
                          <a:ea typeface="+mn-ea"/>
                          <a:cs typeface="Arial" panose="020B0604020202020204" pitchFamily="34" charset="0"/>
                        </a:rPr>
                        <a:t>5.29</a:t>
                      </a:r>
                    </a:p>
                  </a:txBody>
                  <a:tcPr anchor="ctr"/>
                </a:tc>
                <a:tc>
                  <a:txBody>
                    <a:bodyPr/>
                    <a:lstStyle/>
                    <a:p>
                      <a:pPr marL="0" algn="ctr" defTabSz="914400" rtl="0" eaLnBrk="1" latinLnBrk="0" hangingPunct="1"/>
                      <a:r>
                        <a:rPr lang="en-GB" sz="1400" b="1" kern="1200" dirty="0">
                          <a:solidFill>
                            <a:schemeClr val="dk1"/>
                          </a:solidFill>
                          <a:latin typeface="Arial" panose="020B0604020202020204" pitchFamily="34" charset="0"/>
                          <a:ea typeface="+mn-ea"/>
                          <a:cs typeface="Arial" panose="020B0604020202020204" pitchFamily="34" charset="0"/>
                        </a:rPr>
                        <a:t>5.45</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25256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3FF22-F0DF-492B-8548-0EECB645BA6D}"/>
              </a:ext>
            </a:extLst>
          </p:cNvPr>
          <p:cNvSpPr>
            <a:spLocks noGrp="1"/>
          </p:cNvSpPr>
          <p:nvPr>
            <p:ph type="title"/>
          </p:nvPr>
        </p:nvSpPr>
        <p:spPr>
          <a:xfrm>
            <a:off x="457200" y="274638"/>
            <a:ext cx="8229600" cy="706090"/>
          </a:xfrm>
        </p:spPr>
        <p:txBody>
          <a:bodyPr/>
          <a:lstStyle/>
          <a:p>
            <a:pPr algn="ctr"/>
            <a:r>
              <a:rPr lang="en-GB" sz="3200" dirty="0">
                <a:latin typeface="Arial" panose="020B0604020202020204" pitchFamily="34" charset="0"/>
                <a:cs typeface="Arial" panose="020B0604020202020204" pitchFamily="34" charset="0"/>
              </a:rPr>
              <a:t>Gas Servicing</a:t>
            </a:r>
          </a:p>
        </p:txBody>
      </p:sp>
      <p:graphicFrame>
        <p:nvGraphicFramePr>
          <p:cNvPr id="7" name="Table 6">
            <a:extLst>
              <a:ext uri="{FF2B5EF4-FFF2-40B4-BE49-F238E27FC236}">
                <a16:creationId xmlns:a16="http://schemas.microsoft.com/office/drawing/2014/main" id="{4AC95B93-6830-6B22-7CDE-077BB7BB0EE3}"/>
              </a:ext>
            </a:extLst>
          </p:cNvPr>
          <p:cNvGraphicFramePr>
            <a:graphicFrameLocks noGrp="1"/>
          </p:cNvGraphicFramePr>
          <p:nvPr>
            <p:extLst>
              <p:ext uri="{D42A27DB-BD31-4B8C-83A1-F6EECF244321}">
                <p14:modId xmlns:p14="http://schemas.microsoft.com/office/powerpoint/2010/main" val="2546639743"/>
              </p:ext>
            </p:extLst>
          </p:nvPr>
        </p:nvGraphicFramePr>
        <p:xfrm>
          <a:off x="1763688" y="980729"/>
          <a:ext cx="5195912" cy="2994891"/>
        </p:xfrm>
        <a:graphic>
          <a:graphicData uri="http://schemas.openxmlformats.org/drawingml/2006/table">
            <a:tbl>
              <a:tblPr/>
              <a:tblGrid>
                <a:gridCol w="759030">
                  <a:extLst>
                    <a:ext uri="{9D8B030D-6E8A-4147-A177-3AD203B41FA5}">
                      <a16:colId xmlns:a16="http://schemas.microsoft.com/office/drawing/2014/main" val="3177994424"/>
                    </a:ext>
                  </a:extLst>
                </a:gridCol>
                <a:gridCol w="817683">
                  <a:extLst>
                    <a:ext uri="{9D8B030D-6E8A-4147-A177-3AD203B41FA5}">
                      <a16:colId xmlns:a16="http://schemas.microsoft.com/office/drawing/2014/main" val="4095227866"/>
                    </a:ext>
                  </a:extLst>
                </a:gridCol>
                <a:gridCol w="1035042">
                  <a:extLst>
                    <a:ext uri="{9D8B030D-6E8A-4147-A177-3AD203B41FA5}">
                      <a16:colId xmlns:a16="http://schemas.microsoft.com/office/drawing/2014/main" val="1481862561"/>
                    </a:ext>
                  </a:extLst>
                </a:gridCol>
                <a:gridCol w="772833">
                  <a:extLst>
                    <a:ext uri="{9D8B030D-6E8A-4147-A177-3AD203B41FA5}">
                      <a16:colId xmlns:a16="http://schemas.microsoft.com/office/drawing/2014/main" val="3603383665"/>
                    </a:ext>
                  </a:extLst>
                </a:gridCol>
                <a:gridCol w="817683">
                  <a:extLst>
                    <a:ext uri="{9D8B030D-6E8A-4147-A177-3AD203B41FA5}">
                      <a16:colId xmlns:a16="http://schemas.microsoft.com/office/drawing/2014/main" val="3482668785"/>
                    </a:ext>
                  </a:extLst>
                </a:gridCol>
                <a:gridCol w="993641">
                  <a:extLst>
                    <a:ext uri="{9D8B030D-6E8A-4147-A177-3AD203B41FA5}">
                      <a16:colId xmlns:a16="http://schemas.microsoft.com/office/drawing/2014/main" val="518969959"/>
                    </a:ext>
                  </a:extLst>
                </a:gridCol>
              </a:tblGrid>
              <a:tr h="129659">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593702"/>
                  </a:ext>
                </a:extLst>
              </a:tr>
              <a:tr h="251691">
                <a:tc>
                  <a:txBody>
                    <a:bodyPr/>
                    <a:lstStyle/>
                    <a:p>
                      <a:pPr algn="l" fontAlgn="b">
                        <a:buNone/>
                      </a:pPr>
                      <a:endParaRPr lang="en-GB" sz="1000" b="1" i="0" u="none" strike="noStrike">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gridSpan="2">
                  <a:txBody>
                    <a:bodyPr/>
                    <a:lstStyle/>
                    <a:p>
                      <a:pPr algn="ctr" fontAlgn="ctr">
                        <a:buNone/>
                      </a:pPr>
                      <a:r>
                        <a:rPr lang="en-GB" sz="1000" b="1" i="0" u="none" strike="noStrike">
                          <a:solidFill>
                            <a:srgbClr val="336666"/>
                          </a:solidFill>
                          <a:effectLst/>
                          <a:latin typeface="Arial" panose="020B0604020202020204" pitchFamily="34" charset="0"/>
                        </a:rPr>
                        <a:t>% Serviced Within Target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en-GB"/>
                    </a:p>
                  </a:txBody>
                  <a:tcPr/>
                </a:tc>
                <a:tc>
                  <a:txBody>
                    <a:bodyPr/>
                    <a:lstStyle/>
                    <a:p>
                      <a:pPr algn="ctr" fontAlgn="ctr">
                        <a:buNone/>
                      </a:pPr>
                      <a:r>
                        <a:rPr lang="en-GB" sz="1000" b="1" i="0" u="none" strike="noStrike">
                          <a:solidFill>
                            <a:srgbClr val="336666"/>
                          </a:solidFill>
                          <a:effectLst/>
                          <a:latin typeface="Arial" panose="020B06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gridSpan="2">
                  <a:txBody>
                    <a:bodyPr/>
                    <a:lstStyle/>
                    <a:p>
                      <a:pPr algn="ctr" fontAlgn="ctr">
                        <a:buNone/>
                      </a:pPr>
                      <a:r>
                        <a:rPr lang="en-GB" sz="1000" b="1" i="0" u="none" strike="noStrike">
                          <a:solidFill>
                            <a:srgbClr val="336666"/>
                          </a:solidFill>
                          <a:effectLst/>
                          <a:latin typeface="Arial" panose="020B0604020202020204" pitchFamily="34" charset="0"/>
                        </a:rPr>
                        <a:t>% Serviced Outwith Target - 1 months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hMerge="1">
                  <a:txBody>
                    <a:bodyPr/>
                    <a:lstStyle/>
                    <a:p>
                      <a:endParaRPr lang="en-GB"/>
                    </a:p>
                  </a:txBody>
                  <a:tcPr/>
                </a:tc>
                <a:extLst>
                  <a:ext uri="{0D108BD9-81ED-4DB2-BD59-A6C34878D82A}">
                    <a16:rowId xmlns:a16="http://schemas.microsoft.com/office/drawing/2014/main" val="1293126126"/>
                  </a:ext>
                </a:extLst>
              </a:tr>
              <a:tr h="129659">
                <a:tc>
                  <a:txBody>
                    <a:bodyPr/>
                    <a:lstStyle/>
                    <a:p>
                      <a:pPr algn="l" fontAlgn="b">
                        <a:buNone/>
                      </a:pPr>
                      <a:endParaRPr lang="en-GB" sz="1000" b="1" i="0" u="none" strike="noStrike">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GB" sz="1000" b="1" i="0" u="none" strike="noStrike">
                          <a:solidFill>
                            <a:srgbClr val="336666"/>
                          </a:solidFill>
                          <a:effectLst/>
                          <a:latin typeface="Arial" panose="020B06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buNone/>
                      </a:pPr>
                      <a:r>
                        <a:rPr lang="en-GB" sz="1000" b="1" i="0" u="none" strike="noStrike">
                          <a:solidFill>
                            <a:srgbClr val="336666"/>
                          </a:solidFill>
                          <a:effectLst/>
                          <a:latin typeface="Arial" panose="020B0604020202020204" pitchFamily="34" charset="0"/>
                        </a:rPr>
                        <a:t>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buNone/>
                      </a:pPr>
                      <a:r>
                        <a:rPr lang="en-GB" sz="1000" b="1" i="0" u="none" strike="noStrike">
                          <a:solidFill>
                            <a:srgbClr val="336666"/>
                          </a:solidFill>
                          <a:effectLst/>
                          <a:latin typeface="Arial" panose="020B06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buNone/>
                      </a:pPr>
                      <a:r>
                        <a:rPr lang="en-GB" sz="1000" b="1" i="0" u="none" strike="noStrike">
                          <a:solidFill>
                            <a:srgbClr val="336666"/>
                          </a:solidFill>
                          <a:effectLst/>
                          <a:latin typeface="Arial" panose="020B06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ctr" fontAlgn="ctr">
                        <a:buNone/>
                      </a:pPr>
                      <a:r>
                        <a:rPr lang="en-GB" sz="1000" b="1" i="0" u="none" strike="noStrike">
                          <a:solidFill>
                            <a:srgbClr val="336666"/>
                          </a:solidFill>
                          <a:effectLst/>
                          <a:latin typeface="Arial" panose="020B0604020202020204" pitchFamily="34" charset="0"/>
                        </a:rPr>
                        <a:t>0%</a:t>
                      </a:r>
                    </a:p>
                  </a:txBody>
                  <a:tcPr marL="9525" marR="9525" marT="952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505799820"/>
                  </a:ext>
                </a:extLst>
              </a:tr>
              <a:tr h="129659">
                <a:tc>
                  <a:txBody>
                    <a:bodyPr/>
                    <a:lstStyle/>
                    <a:p>
                      <a:pPr algn="l" fontAlgn="b">
                        <a:buNone/>
                      </a:pPr>
                      <a:r>
                        <a:rPr lang="en-GB" sz="1000" b="1" i="0" u="none" strike="noStrike">
                          <a:effectLst/>
                          <a:latin typeface="Arial" panose="020B0604020202020204" pitchFamily="34" charset="0"/>
                        </a:rPr>
                        <a:t>Apr-26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1632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99.94%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8961082"/>
                  </a:ext>
                </a:extLst>
              </a:tr>
              <a:tr h="129659">
                <a:tc>
                  <a:txBody>
                    <a:bodyPr/>
                    <a:lstStyle/>
                    <a:p>
                      <a:pPr algn="l" fontAlgn="b">
                        <a:buNone/>
                      </a:pPr>
                      <a:r>
                        <a:rPr lang="en-GB" sz="1000" b="1" i="0" u="none" strike="noStrike">
                          <a:effectLst/>
                          <a:latin typeface="Arial" panose="020B0604020202020204" pitchFamily="34" charset="0"/>
                        </a:rPr>
                        <a:t>May-26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1649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100.00%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85860838"/>
                  </a:ext>
                </a:extLst>
              </a:tr>
              <a:tr h="129659">
                <a:tc>
                  <a:txBody>
                    <a:bodyPr/>
                    <a:lstStyle/>
                    <a:p>
                      <a:pPr algn="l" fontAlgn="b">
                        <a:buNone/>
                      </a:pPr>
                      <a:r>
                        <a:rPr lang="en-GB" sz="1000" b="1" i="0" u="none" strike="noStrike">
                          <a:effectLst/>
                          <a:latin typeface="Arial" panose="020B0604020202020204" pitchFamily="34" charset="0"/>
                        </a:rPr>
                        <a:t>Jun-26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1714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100.00%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8254746"/>
                  </a:ext>
                </a:extLst>
              </a:tr>
              <a:tr h="129659">
                <a:tc>
                  <a:txBody>
                    <a:bodyPr/>
                    <a:lstStyle/>
                    <a:p>
                      <a:pPr algn="l" fontAlgn="b">
                        <a:buNone/>
                      </a:pPr>
                      <a:r>
                        <a:rPr lang="en-GB" sz="1000" b="1" i="0" u="none" strike="noStrike">
                          <a:effectLst/>
                          <a:latin typeface="Arial" panose="020B0604020202020204" pitchFamily="34" charset="0"/>
                        </a:rPr>
                        <a:t>Jul-26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1102301"/>
                  </a:ext>
                </a:extLst>
              </a:tr>
              <a:tr h="129659">
                <a:tc>
                  <a:txBody>
                    <a:bodyPr/>
                    <a:lstStyle/>
                    <a:p>
                      <a:pPr algn="l" fontAlgn="b">
                        <a:buNone/>
                      </a:pPr>
                      <a:r>
                        <a:rPr lang="en-GB" sz="1000" b="1" i="0" u="none" strike="noStrike">
                          <a:effectLst/>
                          <a:latin typeface="Arial" panose="020B0604020202020204" pitchFamily="34" charset="0"/>
                        </a:rPr>
                        <a:t>Aug-26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6977549"/>
                  </a:ext>
                </a:extLst>
              </a:tr>
              <a:tr h="129659">
                <a:tc>
                  <a:txBody>
                    <a:bodyPr/>
                    <a:lstStyle/>
                    <a:p>
                      <a:pPr algn="l" fontAlgn="b">
                        <a:buNone/>
                      </a:pPr>
                      <a:r>
                        <a:rPr lang="en-GB" sz="1000" b="1" i="0" u="none" strike="noStrike">
                          <a:effectLst/>
                          <a:latin typeface="Arial" panose="020B0604020202020204" pitchFamily="34" charset="0"/>
                        </a:rPr>
                        <a:t>Sep-26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2283727"/>
                  </a:ext>
                </a:extLst>
              </a:tr>
              <a:tr h="129659">
                <a:tc>
                  <a:txBody>
                    <a:bodyPr/>
                    <a:lstStyle/>
                    <a:p>
                      <a:pPr algn="l" fontAlgn="b">
                        <a:buNone/>
                      </a:pPr>
                      <a:r>
                        <a:rPr lang="en-GB" sz="1000" b="1" i="0" u="none" strike="noStrike">
                          <a:effectLst/>
                          <a:latin typeface="Arial" panose="020B0604020202020204" pitchFamily="34" charset="0"/>
                        </a:rPr>
                        <a:t>Oct-26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8776725"/>
                  </a:ext>
                </a:extLst>
              </a:tr>
              <a:tr h="129659">
                <a:tc>
                  <a:txBody>
                    <a:bodyPr/>
                    <a:lstStyle/>
                    <a:p>
                      <a:pPr algn="l" fontAlgn="b">
                        <a:buNone/>
                      </a:pPr>
                      <a:r>
                        <a:rPr lang="en-GB" sz="1000" b="1" i="0" u="none" strike="noStrike">
                          <a:effectLst/>
                          <a:latin typeface="Arial" panose="020B0604020202020204" pitchFamily="34" charset="0"/>
                        </a:rPr>
                        <a:t>Nov-26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4474895"/>
                  </a:ext>
                </a:extLst>
              </a:tr>
              <a:tr h="129659">
                <a:tc>
                  <a:txBody>
                    <a:bodyPr/>
                    <a:lstStyle/>
                    <a:p>
                      <a:pPr algn="l" fontAlgn="b">
                        <a:buNone/>
                      </a:pPr>
                      <a:r>
                        <a:rPr lang="en-GB" sz="1000" b="1" i="0" u="none" strike="noStrike">
                          <a:effectLst/>
                          <a:latin typeface="Arial" panose="020B0604020202020204" pitchFamily="34" charset="0"/>
                        </a:rPr>
                        <a:t>Dec-26</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1053730"/>
                  </a:ext>
                </a:extLst>
              </a:tr>
              <a:tr h="129659">
                <a:tc>
                  <a:txBody>
                    <a:bodyPr/>
                    <a:lstStyle/>
                    <a:p>
                      <a:pPr algn="l" fontAlgn="b">
                        <a:buNone/>
                      </a:pPr>
                      <a:r>
                        <a:rPr lang="en-GB" sz="1000" b="1" i="0" u="none" strike="noStrike">
                          <a:effectLst/>
                          <a:latin typeface="Arial" panose="020B0604020202020204" pitchFamily="34" charset="0"/>
                        </a:rPr>
                        <a:t>Jan-27</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15607719"/>
                  </a:ext>
                </a:extLst>
              </a:tr>
              <a:tr h="129659">
                <a:tc>
                  <a:txBody>
                    <a:bodyPr/>
                    <a:lstStyle/>
                    <a:p>
                      <a:pPr algn="l" fontAlgn="b">
                        <a:buNone/>
                      </a:pPr>
                      <a:r>
                        <a:rPr lang="en-GB" sz="1000" b="1" i="0" u="none" strike="noStrike">
                          <a:effectLst/>
                          <a:latin typeface="Arial" panose="020B0604020202020204" pitchFamily="34" charset="0"/>
                        </a:rPr>
                        <a:t>Feb-27</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9674028"/>
                  </a:ext>
                </a:extLst>
              </a:tr>
              <a:tr h="129659">
                <a:tc>
                  <a:txBody>
                    <a:bodyPr/>
                    <a:lstStyle/>
                    <a:p>
                      <a:pPr algn="l" fontAlgn="b">
                        <a:buNone/>
                      </a:pPr>
                      <a:r>
                        <a:rPr lang="en-GB" sz="1000" b="1" i="0" u="none" strike="noStrike">
                          <a:effectLst/>
                          <a:latin typeface="Arial" panose="020B0604020202020204" pitchFamily="34" charset="0"/>
                        </a:rPr>
                        <a:t>Mar-27</a:t>
                      </a: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b">
                        <a:buNone/>
                      </a:pPr>
                      <a:r>
                        <a:rPr lang="en-GB" sz="1000" b="1" i="0" u="none" strike="noStrike" dirty="0">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1" i="0" u="none" strike="noStrike">
                          <a:effectLst/>
                          <a:latin typeface="Arial" panose="020B060402020202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buNone/>
                      </a:pPr>
                      <a:r>
                        <a:rPr lang="en-GB" sz="1000" b="0" i="0" u="none" strike="noStrike">
                          <a:effectLst/>
                          <a:latin typeface="Times New Roman" panose="02020603050405020304" pitchFamily="18"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4504008"/>
                  </a:ext>
                </a:extLst>
              </a:tr>
              <a:tr h="251691">
                <a:tc gridSpan="2">
                  <a:txBody>
                    <a:bodyPr/>
                    <a:lstStyle/>
                    <a:p>
                      <a:pPr algn="l" fontAlgn="b">
                        <a:buNone/>
                      </a:pPr>
                      <a:r>
                        <a:rPr lang="en-GB" sz="1000" b="1" i="0" u="none" strike="noStrike">
                          <a:solidFill>
                            <a:srgbClr val="FF0000"/>
                          </a:solidFill>
                          <a:effectLst/>
                          <a:latin typeface="Arial" panose="020B0604020202020204" pitchFamily="34" charset="0"/>
                        </a:rPr>
                        <a:t>YEAR END AVERAGE</a:t>
                      </a:r>
                    </a:p>
                  </a:txBody>
                  <a:tcPr marL="9525" marR="9525" marT="9525" marB="0" anchor="b">
                    <a:lnL>
                      <a:noFill/>
                    </a:lnL>
                    <a:lnR>
                      <a:noFill/>
                    </a:lnR>
                    <a:lnT>
                      <a:noFill/>
                    </a:lnT>
                    <a:lnB>
                      <a:noFill/>
                    </a:lnB>
                    <a:noFill/>
                  </a:tcPr>
                </a:tc>
                <a:tc hMerge="1">
                  <a:txBody>
                    <a:bodyPr/>
                    <a:lstStyle/>
                    <a:p>
                      <a:endParaRPr lang="en-GB"/>
                    </a:p>
                  </a:txBody>
                  <a:tcPr>
                    <a:lnL w="12700" cmpd="sng">
                      <a:noFill/>
                      <a:prstDash val="solid"/>
                    </a:lnL>
                    <a:lnT w="12700" cap="flat" cmpd="sng" algn="ctr">
                      <a:solidFill>
                        <a:srgbClr val="000000"/>
                      </a:solidFill>
                      <a:prstDash val="solid"/>
                      <a:round/>
                      <a:headEnd type="none" w="med" len="med"/>
                      <a:tailEnd type="none" w="med" len="med"/>
                    </a:lnT>
                  </a:tcPr>
                </a:tc>
                <a:tc>
                  <a:txBody>
                    <a:bodyPr/>
                    <a:lstStyle/>
                    <a:p>
                      <a:pPr algn="r" fontAlgn="b">
                        <a:buNone/>
                      </a:pPr>
                      <a:r>
                        <a:rPr lang="en-GB" sz="1000" b="1" i="0" u="none" strike="noStrike">
                          <a:solidFill>
                            <a:srgbClr val="FF0000"/>
                          </a:solidFill>
                          <a:effectLst/>
                          <a:latin typeface="Arial" panose="020B0604020202020204" pitchFamily="34" charset="0"/>
                        </a:rPr>
                        <a:t>99.98%</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buNone/>
                      </a:pPr>
                      <a:endParaRPr lang="en-GB" sz="1000" b="1" i="0" u="none" strike="noStrike">
                        <a:solidFill>
                          <a:srgbClr val="FF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l" fontAlgn="b">
                        <a:buNone/>
                      </a:pPr>
                      <a:endParaRPr lang="en-GB" sz="1000" b="1" i="0" u="none" strike="noStrike">
                        <a:solidFill>
                          <a:srgbClr val="FF0000"/>
                        </a:solidFill>
                        <a:effectLst/>
                        <a:latin typeface="Arial" panose="020B0604020202020204" pitchFamily="34"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fontAlgn="b">
                        <a:buNone/>
                      </a:pPr>
                      <a:r>
                        <a:rPr lang="en-GB" sz="1000" b="1" i="0" u="none" strike="noStrike">
                          <a:solidFill>
                            <a:srgbClr val="FF0000"/>
                          </a:solidFill>
                          <a:effectLst/>
                          <a:latin typeface="Arial" panose="020B0604020202020204" pitchFamily="34" charset="0"/>
                        </a:rPr>
                        <a:t>0.02%</a:t>
                      </a: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97315875"/>
                  </a:ext>
                </a:extLst>
              </a:tr>
              <a:tr h="129659">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dirty="0">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dirty="0">
                        <a:effectLst/>
                        <a:latin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3414677411"/>
                  </a:ext>
                </a:extLst>
              </a:tr>
            </a:tbl>
          </a:graphicData>
        </a:graphic>
      </p:graphicFrame>
      <p:graphicFrame>
        <p:nvGraphicFramePr>
          <p:cNvPr id="9" name="Table 8">
            <a:extLst>
              <a:ext uri="{FF2B5EF4-FFF2-40B4-BE49-F238E27FC236}">
                <a16:creationId xmlns:a16="http://schemas.microsoft.com/office/drawing/2014/main" id="{BAC366B2-F265-4504-568D-BA4308D15353}"/>
              </a:ext>
            </a:extLst>
          </p:cNvPr>
          <p:cNvGraphicFramePr>
            <a:graphicFrameLocks noGrp="1"/>
          </p:cNvGraphicFramePr>
          <p:nvPr>
            <p:extLst>
              <p:ext uri="{D42A27DB-BD31-4B8C-83A1-F6EECF244321}">
                <p14:modId xmlns:p14="http://schemas.microsoft.com/office/powerpoint/2010/main" val="2816414721"/>
              </p:ext>
            </p:extLst>
          </p:nvPr>
        </p:nvGraphicFramePr>
        <p:xfrm>
          <a:off x="2184399" y="4038254"/>
          <a:ext cx="4775201" cy="1550987"/>
        </p:xfrm>
        <a:graphic>
          <a:graphicData uri="http://schemas.openxmlformats.org/drawingml/2006/table">
            <a:tbl>
              <a:tblPr/>
              <a:tblGrid>
                <a:gridCol w="697572">
                  <a:extLst>
                    <a:ext uri="{9D8B030D-6E8A-4147-A177-3AD203B41FA5}">
                      <a16:colId xmlns:a16="http://schemas.microsoft.com/office/drawing/2014/main" val="1315123659"/>
                    </a:ext>
                  </a:extLst>
                </a:gridCol>
                <a:gridCol w="751476">
                  <a:extLst>
                    <a:ext uri="{9D8B030D-6E8A-4147-A177-3AD203B41FA5}">
                      <a16:colId xmlns:a16="http://schemas.microsoft.com/office/drawing/2014/main" val="1162241239"/>
                    </a:ext>
                  </a:extLst>
                </a:gridCol>
                <a:gridCol w="951235">
                  <a:extLst>
                    <a:ext uri="{9D8B030D-6E8A-4147-A177-3AD203B41FA5}">
                      <a16:colId xmlns:a16="http://schemas.microsoft.com/office/drawing/2014/main" val="2400876054"/>
                    </a:ext>
                  </a:extLst>
                </a:gridCol>
                <a:gridCol w="710256">
                  <a:extLst>
                    <a:ext uri="{9D8B030D-6E8A-4147-A177-3AD203B41FA5}">
                      <a16:colId xmlns:a16="http://schemas.microsoft.com/office/drawing/2014/main" val="2290795136"/>
                    </a:ext>
                  </a:extLst>
                </a:gridCol>
                <a:gridCol w="751476">
                  <a:extLst>
                    <a:ext uri="{9D8B030D-6E8A-4147-A177-3AD203B41FA5}">
                      <a16:colId xmlns:a16="http://schemas.microsoft.com/office/drawing/2014/main" val="3375209869"/>
                    </a:ext>
                  </a:extLst>
                </a:gridCol>
                <a:gridCol w="913186">
                  <a:extLst>
                    <a:ext uri="{9D8B030D-6E8A-4147-A177-3AD203B41FA5}">
                      <a16:colId xmlns:a16="http://schemas.microsoft.com/office/drawing/2014/main" val="457078512"/>
                    </a:ext>
                  </a:extLst>
                </a:gridCol>
              </a:tblGrid>
              <a:tr h="209869">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738952882"/>
                  </a:ext>
                </a:extLst>
              </a:tr>
              <a:tr h="209990">
                <a:tc>
                  <a:txBody>
                    <a:bodyPr/>
                    <a:lstStyle/>
                    <a:p>
                      <a:pPr algn="ctr" fontAlgn="ctr">
                        <a:buNone/>
                      </a:pPr>
                      <a:endParaRPr lang="en-GB" sz="1000" b="0" i="0" u="none" strike="noStrike">
                        <a:effectLst/>
                        <a:latin typeface="Times New Roman" panose="02020603050405020304" pitchFamily="18" charset="0"/>
                      </a:endParaRPr>
                    </a:p>
                  </a:txBody>
                  <a:tcPr marL="9525" marR="9525" marT="9525"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Arial" panose="020B0604020202020204" pitchFamily="34" charset="0"/>
                        </a:rPr>
                        <a:t>In Target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Arial" panose="020B0604020202020204" pitchFamily="34" charset="0"/>
                        </a:rPr>
                        <a:t>Outwith Target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1000" b="0" i="0" u="none" strike="noStrike">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1623473"/>
                  </a:ext>
                </a:extLst>
              </a:tr>
              <a:tr h="291652">
                <a:tc>
                  <a:txBody>
                    <a:bodyPr/>
                    <a:lstStyle/>
                    <a:p>
                      <a:pPr algn="ctr" fontAlgn="ctr">
                        <a:buNone/>
                      </a:pPr>
                      <a:r>
                        <a:rPr lang="en-GB" sz="1000" b="0" i="0" u="none" strike="noStrike">
                          <a:effectLst/>
                          <a:latin typeface="Arial" panose="020B0604020202020204" pitchFamily="34" charset="0"/>
                        </a:rPr>
                        <a:t>Q1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4995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99.98%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buNone/>
                      </a:pPr>
                      <a:r>
                        <a:rPr lang="en-GB" sz="1400" b="1" i="0" u="none" strike="noStrike">
                          <a:effectLst/>
                          <a:latin typeface="Arial" panose="020B0604020202020204" pitchFamily="34" charset="0"/>
                        </a:rPr>
                        <a:t>99.98%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7046752"/>
                  </a:ext>
                </a:extLst>
              </a:tr>
              <a:tr h="209869">
                <a:tc>
                  <a:txBody>
                    <a:bodyPr/>
                    <a:lstStyle/>
                    <a:p>
                      <a:pPr algn="ctr" fontAlgn="ctr">
                        <a:buNone/>
                      </a:pPr>
                      <a:r>
                        <a:rPr lang="en-GB" sz="1000" b="0" i="0" u="none" strike="noStrike">
                          <a:effectLst/>
                          <a:latin typeface="Arial" panose="020B0604020202020204" pitchFamily="34" charset="0"/>
                        </a:rPr>
                        <a:t>Q2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236087844"/>
                  </a:ext>
                </a:extLst>
              </a:tr>
              <a:tr h="209869">
                <a:tc>
                  <a:txBody>
                    <a:bodyPr/>
                    <a:lstStyle/>
                    <a:p>
                      <a:pPr algn="ctr" fontAlgn="ctr">
                        <a:buNone/>
                      </a:pPr>
                      <a:r>
                        <a:rPr lang="en-GB" sz="1000" b="0" i="0" u="none" strike="noStrike">
                          <a:effectLst/>
                          <a:latin typeface="Arial" panose="020B0604020202020204" pitchFamily="34" charset="0"/>
                        </a:rPr>
                        <a:t>Q3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156162967"/>
                  </a:ext>
                </a:extLst>
              </a:tr>
              <a:tr h="209869">
                <a:tc>
                  <a:txBody>
                    <a:bodyPr/>
                    <a:lstStyle/>
                    <a:p>
                      <a:pPr algn="ctr" fontAlgn="ctr">
                        <a:buNone/>
                      </a:pPr>
                      <a:r>
                        <a:rPr lang="en-GB" sz="1000" b="0" i="0" u="none" strike="noStrike">
                          <a:effectLst/>
                          <a:latin typeface="Arial" panose="020B0604020202020204" pitchFamily="34" charset="0"/>
                        </a:rPr>
                        <a:t>Q4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000" b="0" i="0" u="none" strike="noStrike">
                          <a:effectLst/>
                          <a:latin typeface="Times New Roman" panose="02020603050405020304" pitchFamily="18"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2374099761"/>
                  </a:ext>
                </a:extLst>
              </a:tr>
              <a:tr h="209869">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GB" sz="1000" b="0" i="0" u="none" strike="noStrike">
                          <a:effectLst/>
                          <a:latin typeface="Times New Roman" panose="02020603050405020304" pitchFamily="18" charset="0"/>
                        </a:rPr>
                        <a:t>4995</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GB" sz="1000" b="0" i="0" u="none" strike="noStrike">
                          <a:effectLst/>
                          <a:latin typeface="Times New Roman" panose="02020603050405020304" pitchFamily="18" charset="0"/>
                        </a:rPr>
                        <a:t>1</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GB" sz="1000" b="0" i="0" u="none" strike="noStrike">
                        <a:effectLst/>
                        <a:latin typeface="Times New Roman" panose="02020603050405020304" pitchFamily="18" charset="0"/>
                      </a:endParaRPr>
                    </a:p>
                  </a:txBody>
                  <a:tcPr marL="9525" marR="9525" marT="9525" marB="0" anchor="b">
                    <a:lnL>
                      <a:noFill/>
                    </a:lnL>
                    <a:lnR>
                      <a:noFill/>
                    </a:lnR>
                    <a:lnT>
                      <a:noFill/>
                    </a:lnT>
                    <a:lnB>
                      <a:noFill/>
                    </a:lnB>
                    <a:noFill/>
                  </a:tcPr>
                </a:tc>
                <a:tc>
                  <a:txBody>
                    <a:bodyPr/>
                    <a:lstStyle/>
                    <a:p>
                      <a:pPr algn="l" fontAlgn="b">
                        <a:buNone/>
                      </a:pPr>
                      <a:endParaRPr lang="en-GB" sz="1000" b="0" i="0" u="none" strike="noStrike" dirty="0">
                        <a:effectLst/>
                        <a:latin typeface="Times New Roman" panose="02020603050405020304" pitchFamily="18"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803919298"/>
                  </a:ext>
                </a:extLst>
              </a:tr>
            </a:tbl>
          </a:graphicData>
        </a:graphic>
      </p:graphicFrame>
    </p:spTree>
    <p:extLst>
      <p:ext uri="{BB962C8B-B14F-4D97-AF65-F5344CB8AC3E}">
        <p14:creationId xmlns:p14="http://schemas.microsoft.com/office/powerpoint/2010/main" val="1606859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4AF-DC7B-457F-B74D-1A7172D4B6C0}"/>
              </a:ext>
            </a:extLst>
          </p:cNvPr>
          <p:cNvSpPr>
            <a:spLocks noGrp="1"/>
          </p:cNvSpPr>
          <p:nvPr>
            <p:ph type="title"/>
          </p:nvPr>
        </p:nvSpPr>
        <p:spPr/>
        <p:txBody>
          <a:bodyPr/>
          <a:lstStyle/>
          <a:p>
            <a:pPr algn="ctr"/>
            <a:r>
              <a:rPr lang="en-GB" dirty="0"/>
              <a:t>Compliments</a:t>
            </a:r>
          </a:p>
        </p:txBody>
      </p:sp>
      <p:graphicFrame>
        <p:nvGraphicFramePr>
          <p:cNvPr id="4" name="Table 3">
            <a:extLst>
              <a:ext uri="{FF2B5EF4-FFF2-40B4-BE49-F238E27FC236}">
                <a16:creationId xmlns:a16="http://schemas.microsoft.com/office/drawing/2014/main" id="{AD36A57A-1F9B-48F3-9DC5-64837885D2F0}"/>
              </a:ext>
            </a:extLst>
          </p:cNvPr>
          <p:cNvGraphicFramePr>
            <a:graphicFrameLocks noGrp="1"/>
          </p:cNvGraphicFramePr>
          <p:nvPr>
            <p:extLst>
              <p:ext uri="{D42A27DB-BD31-4B8C-83A1-F6EECF244321}">
                <p14:modId xmlns:p14="http://schemas.microsoft.com/office/powerpoint/2010/main" val="1231361509"/>
              </p:ext>
            </p:extLst>
          </p:nvPr>
        </p:nvGraphicFramePr>
        <p:xfrm>
          <a:off x="1187624" y="2276872"/>
          <a:ext cx="6768752" cy="1800200"/>
        </p:xfrm>
        <a:graphic>
          <a:graphicData uri="http://schemas.openxmlformats.org/drawingml/2006/table">
            <a:tbl>
              <a:tblPr firstRow="1" bandRow="1">
                <a:tableStyleId>{21E4AEA4-8DFA-4A89-87EB-49C32662AFE0}</a:tableStyleId>
              </a:tblPr>
              <a:tblGrid>
                <a:gridCol w="1692188">
                  <a:extLst>
                    <a:ext uri="{9D8B030D-6E8A-4147-A177-3AD203B41FA5}">
                      <a16:colId xmlns:a16="http://schemas.microsoft.com/office/drawing/2014/main" val="908288940"/>
                    </a:ext>
                  </a:extLst>
                </a:gridCol>
                <a:gridCol w="1692188">
                  <a:extLst>
                    <a:ext uri="{9D8B030D-6E8A-4147-A177-3AD203B41FA5}">
                      <a16:colId xmlns:a16="http://schemas.microsoft.com/office/drawing/2014/main" val="3528655223"/>
                    </a:ext>
                  </a:extLst>
                </a:gridCol>
                <a:gridCol w="1692188">
                  <a:extLst>
                    <a:ext uri="{9D8B030D-6E8A-4147-A177-3AD203B41FA5}">
                      <a16:colId xmlns:a16="http://schemas.microsoft.com/office/drawing/2014/main" val="3940358903"/>
                    </a:ext>
                  </a:extLst>
                </a:gridCol>
                <a:gridCol w="1692188">
                  <a:extLst>
                    <a:ext uri="{9D8B030D-6E8A-4147-A177-3AD203B41FA5}">
                      <a16:colId xmlns:a16="http://schemas.microsoft.com/office/drawing/2014/main" val="2084924402"/>
                    </a:ext>
                  </a:extLst>
                </a:gridCol>
              </a:tblGrid>
              <a:tr h="112931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aseline="0" dirty="0">
                          <a:latin typeface="Arial" panose="020B0604020202020204" pitchFamily="34" charset="0"/>
                          <a:cs typeface="Arial" panose="020B0604020202020204" pitchFamily="34" charset="0"/>
                        </a:rPr>
                        <a:t>April</a:t>
                      </a:r>
                    </a:p>
                    <a:p>
                      <a:pPr marL="0" marR="0" indent="0" algn="ctr" defTabSz="914400" rtl="0" eaLnBrk="1" fontAlgn="auto" latinLnBrk="0" hangingPunct="1">
                        <a:lnSpc>
                          <a:spcPct val="100000"/>
                        </a:lnSpc>
                        <a:spcBef>
                          <a:spcPts val="0"/>
                        </a:spcBef>
                        <a:spcAft>
                          <a:spcPts val="0"/>
                        </a:spcAft>
                        <a:buClrTx/>
                        <a:buSzTx/>
                        <a:buFontTx/>
                        <a:buNone/>
                        <a:tabLst/>
                        <a:defRPr/>
                      </a:pPr>
                      <a:r>
                        <a:rPr lang="en-GB" sz="1400" baseline="0" dirty="0">
                          <a:latin typeface="Arial" panose="020B0604020202020204" pitchFamily="34" charset="0"/>
                          <a:cs typeface="Arial" panose="020B0604020202020204" pitchFamily="34" charset="0"/>
                        </a:rPr>
                        <a:t> 2026</a:t>
                      </a:r>
                      <a:endParaRPr lang="en-GB" sz="1400" dirty="0">
                        <a:latin typeface="Arial" panose="020B0604020202020204" pitchFamily="34" charset="0"/>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aseline="0" dirty="0">
                          <a:latin typeface="Arial" panose="020B0604020202020204" pitchFamily="34" charset="0"/>
                          <a:cs typeface="Arial" panose="020B0604020202020204" pitchFamily="34" charset="0"/>
                        </a:rPr>
                        <a:t>May </a:t>
                      </a:r>
                    </a:p>
                    <a:p>
                      <a:pPr marL="0" marR="0" indent="0" algn="ctr" defTabSz="914400" rtl="0" eaLnBrk="1" fontAlgn="auto" latinLnBrk="0" hangingPunct="1">
                        <a:lnSpc>
                          <a:spcPct val="100000"/>
                        </a:lnSpc>
                        <a:spcBef>
                          <a:spcPts val="0"/>
                        </a:spcBef>
                        <a:spcAft>
                          <a:spcPts val="0"/>
                        </a:spcAft>
                        <a:buClrTx/>
                        <a:buSzTx/>
                        <a:buFontTx/>
                        <a:buNone/>
                        <a:tabLst/>
                        <a:defRPr/>
                      </a:pPr>
                      <a:r>
                        <a:rPr lang="en-GB" sz="1400" baseline="0" dirty="0">
                          <a:latin typeface="Arial" panose="020B0604020202020204" pitchFamily="34" charset="0"/>
                          <a:cs typeface="Arial" panose="020B0604020202020204" pitchFamily="34" charset="0"/>
                        </a:rPr>
                        <a:t>2026 </a:t>
                      </a:r>
                      <a:endParaRPr lang="en-GB" sz="1400" dirty="0">
                        <a:latin typeface="Arial" panose="020B0604020202020204" pitchFamily="34" charset="0"/>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aseline="0" dirty="0">
                          <a:latin typeface="Arial" panose="020B0604020202020204" pitchFamily="34" charset="0"/>
                          <a:cs typeface="Arial" panose="020B0604020202020204" pitchFamily="34" charset="0"/>
                        </a:rPr>
                        <a:t>June </a:t>
                      </a:r>
                    </a:p>
                    <a:p>
                      <a:pPr marL="0" marR="0" indent="0" algn="ctr" defTabSz="914400" rtl="0" eaLnBrk="1" fontAlgn="auto" latinLnBrk="0" hangingPunct="1">
                        <a:lnSpc>
                          <a:spcPct val="100000"/>
                        </a:lnSpc>
                        <a:spcBef>
                          <a:spcPts val="0"/>
                        </a:spcBef>
                        <a:spcAft>
                          <a:spcPts val="0"/>
                        </a:spcAft>
                        <a:buClrTx/>
                        <a:buSzTx/>
                        <a:buFontTx/>
                        <a:buNone/>
                        <a:tabLst/>
                        <a:defRPr/>
                      </a:pPr>
                      <a:r>
                        <a:rPr lang="en-GB" sz="1400" baseline="0" dirty="0">
                          <a:latin typeface="Arial" panose="020B0604020202020204" pitchFamily="34" charset="0"/>
                          <a:cs typeface="Arial" panose="020B0604020202020204" pitchFamily="34" charset="0"/>
                        </a:rPr>
                        <a:t>2026</a:t>
                      </a:r>
                      <a:endParaRPr lang="en-GB" sz="1400" dirty="0">
                        <a:latin typeface="Arial" panose="020B0604020202020204" pitchFamily="34" charset="0"/>
                        <a:cs typeface="Arial" panose="020B0604020202020204" pitchFamily="34" charset="0"/>
                      </a:endParaRPr>
                    </a:p>
                  </a:txBody>
                  <a:tcPr anchor="ctr"/>
                </a:tc>
                <a:tc>
                  <a:txBody>
                    <a:bodyPr/>
                    <a:lstStyle/>
                    <a:p>
                      <a:pPr algn="ctr"/>
                      <a:r>
                        <a:rPr lang="en-GB" sz="1400" dirty="0">
                          <a:latin typeface="Arial" panose="020B0604020202020204" pitchFamily="34" charset="0"/>
                          <a:cs typeface="Arial" panose="020B0604020202020204" pitchFamily="34" charset="0"/>
                        </a:rPr>
                        <a:t>QTR1 Average</a:t>
                      </a:r>
                    </a:p>
                    <a:p>
                      <a:pPr algn="ctr"/>
                      <a:r>
                        <a:rPr lang="en-GB" sz="1400" dirty="0">
                          <a:latin typeface="Arial" panose="020B0604020202020204" pitchFamily="34" charset="0"/>
                          <a:cs typeface="Arial" panose="020B0604020202020204" pitchFamily="34" charset="0"/>
                        </a:rPr>
                        <a:t>2026/27</a:t>
                      </a:r>
                    </a:p>
                  </a:txBody>
                  <a:tcPr anchor="ctr"/>
                </a:tc>
                <a:extLst>
                  <a:ext uri="{0D108BD9-81ED-4DB2-BD59-A6C34878D82A}">
                    <a16:rowId xmlns:a16="http://schemas.microsoft.com/office/drawing/2014/main" val="115063973"/>
                  </a:ext>
                </a:extLst>
              </a:tr>
              <a:tr h="670881">
                <a:tc>
                  <a:txBody>
                    <a:bodyPr/>
                    <a:lstStyle/>
                    <a:p>
                      <a:pPr algn="ctr"/>
                      <a:r>
                        <a:rPr lang="en-GB" sz="1400" dirty="0">
                          <a:latin typeface="Arial" panose="020B0604020202020204" pitchFamily="34" charset="0"/>
                          <a:cs typeface="Arial" panose="020B0604020202020204" pitchFamily="34" charset="0"/>
                        </a:rPr>
                        <a:t>11</a:t>
                      </a:r>
                    </a:p>
                  </a:txBody>
                  <a:tcPr anchor="ctr"/>
                </a:tc>
                <a:tc>
                  <a:txBody>
                    <a:bodyPr/>
                    <a:lstStyle/>
                    <a:p>
                      <a:pPr algn="ctr"/>
                      <a:r>
                        <a:rPr lang="en-GB" sz="1400" dirty="0">
                          <a:latin typeface="Arial" panose="020B0604020202020204" pitchFamily="34" charset="0"/>
                          <a:cs typeface="Arial" panose="020B0604020202020204" pitchFamily="34" charset="0"/>
                        </a:rPr>
                        <a:t>5</a:t>
                      </a:r>
                    </a:p>
                  </a:txBody>
                  <a:tcPr anchor="ctr"/>
                </a:tc>
                <a:tc>
                  <a:txBody>
                    <a:bodyPr/>
                    <a:lstStyle/>
                    <a:p>
                      <a:pPr algn="ctr"/>
                      <a:r>
                        <a:rPr lang="en-GB" sz="1400" dirty="0">
                          <a:latin typeface="Arial" panose="020B0604020202020204" pitchFamily="34" charset="0"/>
                          <a:cs typeface="Arial" panose="020B0604020202020204" pitchFamily="34" charset="0"/>
                        </a:rPr>
                        <a:t>8</a:t>
                      </a:r>
                    </a:p>
                  </a:txBody>
                  <a:tcPr anchor="ctr"/>
                </a:tc>
                <a:tc>
                  <a:txBody>
                    <a:bodyPr/>
                    <a:lstStyle/>
                    <a:p>
                      <a:pPr algn="ctr"/>
                      <a:r>
                        <a:rPr lang="en-GB" sz="1400" b="1" dirty="0">
                          <a:latin typeface="Arial" panose="020B0604020202020204" pitchFamily="34" charset="0"/>
                          <a:cs typeface="Arial" panose="020B0604020202020204" pitchFamily="34" charset="0"/>
                        </a:rPr>
                        <a:t>8</a:t>
                      </a:r>
                    </a:p>
                  </a:txBody>
                  <a:tcPr anchor="ctr"/>
                </a:tc>
                <a:extLst>
                  <a:ext uri="{0D108BD9-81ED-4DB2-BD59-A6C34878D82A}">
                    <a16:rowId xmlns:a16="http://schemas.microsoft.com/office/drawing/2014/main" val="2968442162"/>
                  </a:ext>
                </a:extLst>
              </a:tr>
            </a:tbl>
          </a:graphicData>
        </a:graphic>
      </p:graphicFrame>
    </p:spTree>
    <p:extLst>
      <p:ext uri="{BB962C8B-B14F-4D97-AF65-F5344CB8AC3E}">
        <p14:creationId xmlns:p14="http://schemas.microsoft.com/office/powerpoint/2010/main" val="2905587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45713FE-20BC-4A8A-8052-CC507212927B}"/>
              </a:ext>
            </a:extLst>
          </p:cNvPr>
          <p:cNvSpPr/>
          <p:nvPr/>
        </p:nvSpPr>
        <p:spPr>
          <a:xfrm>
            <a:off x="438224" y="3259723"/>
            <a:ext cx="1613496"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t>
            </a:r>
          </a:p>
        </p:txBody>
      </p:sp>
      <p:graphicFrame>
        <p:nvGraphicFramePr>
          <p:cNvPr id="7" name="Table 6">
            <a:extLst>
              <a:ext uri="{FF2B5EF4-FFF2-40B4-BE49-F238E27FC236}">
                <a16:creationId xmlns:a16="http://schemas.microsoft.com/office/drawing/2014/main" id="{363A78DB-D50D-2ABA-A4D7-6023144FF4D8}"/>
              </a:ext>
            </a:extLst>
          </p:cNvPr>
          <p:cNvGraphicFramePr>
            <a:graphicFrameLocks noGrp="1"/>
          </p:cNvGraphicFramePr>
          <p:nvPr>
            <p:extLst>
              <p:ext uri="{D42A27DB-BD31-4B8C-83A1-F6EECF244321}">
                <p14:modId xmlns:p14="http://schemas.microsoft.com/office/powerpoint/2010/main" val="2921092363"/>
              </p:ext>
            </p:extLst>
          </p:nvPr>
        </p:nvGraphicFramePr>
        <p:xfrm>
          <a:off x="1907704" y="4365104"/>
          <a:ext cx="4486746" cy="1472565"/>
        </p:xfrm>
        <a:graphic>
          <a:graphicData uri="http://schemas.openxmlformats.org/drawingml/2006/table">
            <a:tbl>
              <a:tblPr>
                <a:tableStyleId>{5C22544A-7EE6-4342-B048-85BDC9FD1C3A}</a:tableStyleId>
              </a:tblPr>
              <a:tblGrid>
                <a:gridCol w="4486746">
                  <a:extLst>
                    <a:ext uri="{9D8B030D-6E8A-4147-A177-3AD203B41FA5}">
                      <a16:colId xmlns:a16="http://schemas.microsoft.com/office/drawing/2014/main" val="3920167452"/>
                    </a:ext>
                  </a:extLst>
                </a:gridCol>
              </a:tblGrid>
              <a:tr h="720080">
                <a:tc>
                  <a:txBody>
                    <a:bodyPr/>
                    <a:lstStyle/>
                    <a:p>
                      <a:pPr algn="l" fontAlgn="b">
                        <a:buNone/>
                      </a:pPr>
                      <a:r>
                        <a:rPr lang="en-GB" sz="1600" u="none" strike="noStrike" dirty="0">
                          <a:effectLst/>
                        </a:rPr>
                        <a:t>Customer called in to pass comment on the joiner that attended her property yesterday for repairs to her bathroom rail and kitchen. She states he was such a nice, helpful, polite, tidy and clean young man. She says he was an excellent worker and very impressive member of staff. A delight to WLC.</a:t>
                      </a:r>
                      <a:endParaRPr lang="en-GB"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04289304"/>
                  </a:ext>
                </a:extLst>
              </a:tr>
            </a:tbl>
          </a:graphicData>
        </a:graphic>
      </p:graphicFrame>
      <p:graphicFrame>
        <p:nvGraphicFramePr>
          <p:cNvPr id="8" name="Table 7">
            <a:extLst>
              <a:ext uri="{FF2B5EF4-FFF2-40B4-BE49-F238E27FC236}">
                <a16:creationId xmlns:a16="http://schemas.microsoft.com/office/drawing/2014/main" id="{E167C087-E9BC-5CCC-C53A-2C468610769F}"/>
              </a:ext>
            </a:extLst>
          </p:cNvPr>
          <p:cNvGraphicFramePr>
            <a:graphicFrameLocks noGrp="1"/>
          </p:cNvGraphicFramePr>
          <p:nvPr>
            <p:extLst>
              <p:ext uri="{D42A27DB-BD31-4B8C-83A1-F6EECF244321}">
                <p14:modId xmlns:p14="http://schemas.microsoft.com/office/powerpoint/2010/main" val="76075844"/>
              </p:ext>
            </p:extLst>
          </p:nvPr>
        </p:nvGraphicFramePr>
        <p:xfrm>
          <a:off x="755576" y="499192"/>
          <a:ext cx="3644900" cy="1472565"/>
        </p:xfrm>
        <a:graphic>
          <a:graphicData uri="http://schemas.openxmlformats.org/drawingml/2006/table">
            <a:tbl>
              <a:tblPr>
                <a:tableStyleId>{5C22544A-7EE6-4342-B048-85BDC9FD1C3A}</a:tableStyleId>
              </a:tblPr>
              <a:tblGrid>
                <a:gridCol w="3644900">
                  <a:extLst>
                    <a:ext uri="{9D8B030D-6E8A-4147-A177-3AD203B41FA5}">
                      <a16:colId xmlns:a16="http://schemas.microsoft.com/office/drawing/2014/main" val="1691611278"/>
                    </a:ext>
                  </a:extLst>
                </a:gridCol>
              </a:tblGrid>
              <a:tr h="1095375">
                <a:tc>
                  <a:txBody>
                    <a:bodyPr/>
                    <a:lstStyle/>
                    <a:p>
                      <a:pPr algn="l" fontAlgn="b">
                        <a:buNone/>
                      </a:pPr>
                      <a:r>
                        <a:rPr lang="en-GB" sz="1600" u="none" strike="noStrike" dirty="0">
                          <a:effectLst/>
                        </a:rPr>
                        <a:t>Customer called to say, 'thank you' for the shower and window repairs which were carried Customer advised the tradesmen were very excellent, they were very polite, caring and tidy. Customer is very happy about the job they did. Thank you.</a:t>
                      </a:r>
                      <a:endParaRPr lang="en-GB"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823489914"/>
                  </a:ext>
                </a:extLst>
              </a:tr>
            </a:tbl>
          </a:graphicData>
        </a:graphic>
      </p:graphicFrame>
      <p:graphicFrame>
        <p:nvGraphicFramePr>
          <p:cNvPr id="9" name="Table 8">
            <a:extLst>
              <a:ext uri="{FF2B5EF4-FFF2-40B4-BE49-F238E27FC236}">
                <a16:creationId xmlns:a16="http://schemas.microsoft.com/office/drawing/2014/main" id="{34CF45C7-7F3A-A32C-AF5D-6E970ACC998D}"/>
              </a:ext>
            </a:extLst>
          </p:cNvPr>
          <p:cNvGraphicFramePr>
            <a:graphicFrameLocks noGrp="1"/>
          </p:cNvGraphicFramePr>
          <p:nvPr>
            <p:extLst>
              <p:ext uri="{D42A27DB-BD31-4B8C-83A1-F6EECF244321}">
                <p14:modId xmlns:p14="http://schemas.microsoft.com/office/powerpoint/2010/main" val="2274233128"/>
              </p:ext>
            </p:extLst>
          </p:nvPr>
        </p:nvGraphicFramePr>
        <p:xfrm>
          <a:off x="4362152" y="2492897"/>
          <a:ext cx="3378200" cy="1228725"/>
        </p:xfrm>
        <a:graphic>
          <a:graphicData uri="http://schemas.openxmlformats.org/drawingml/2006/table">
            <a:tbl>
              <a:tblPr>
                <a:tableStyleId>{5C22544A-7EE6-4342-B048-85BDC9FD1C3A}</a:tableStyleId>
              </a:tblPr>
              <a:tblGrid>
                <a:gridCol w="3378200">
                  <a:extLst>
                    <a:ext uri="{9D8B030D-6E8A-4147-A177-3AD203B41FA5}">
                      <a16:colId xmlns:a16="http://schemas.microsoft.com/office/drawing/2014/main" val="1490922391"/>
                    </a:ext>
                  </a:extLst>
                </a:gridCol>
              </a:tblGrid>
              <a:tr h="360039">
                <a:tc>
                  <a:txBody>
                    <a:bodyPr/>
                    <a:lstStyle/>
                    <a:p>
                      <a:pPr algn="l" fontAlgn="b">
                        <a:buNone/>
                      </a:pPr>
                      <a:r>
                        <a:rPr lang="en-GB" sz="1600" u="none" strike="noStrike" dirty="0">
                          <a:effectLst/>
                        </a:rPr>
                        <a:t>Customer called to say a huge than you to the trades who have attended to work in her property, Customer advised the trades were kind and did a great job - please pass on her thanks.</a:t>
                      </a:r>
                      <a:endParaRPr lang="en-GB"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23658448"/>
                  </a:ext>
                </a:extLst>
              </a:tr>
            </a:tbl>
          </a:graphicData>
        </a:graphic>
      </p:graphicFrame>
      <p:graphicFrame>
        <p:nvGraphicFramePr>
          <p:cNvPr id="10" name="Table 9">
            <a:extLst>
              <a:ext uri="{FF2B5EF4-FFF2-40B4-BE49-F238E27FC236}">
                <a16:creationId xmlns:a16="http://schemas.microsoft.com/office/drawing/2014/main" id="{7AE6E625-2372-3E10-B8BA-C984D50A0A21}"/>
              </a:ext>
            </a:extLst>
          </p:cNvPr>
          <p:cNvGraphicFramePr>
            <a:graphicFrameLocks noGrp="1"/>
          </p:cNvGraphicFramePr>
          <p:nvPr>
            <p:extLst>
              <p:ext uri="{D42A27DB-BD31-4B8C-83A1-F6EECF244321}">
                <p14:modId xmlns:p14="http://schemas.microsoft.com/office/powerpoint/2010/main" val="627809799"/>
              </p:ext>
            </p:extLst>
          </p:nvPr>
        </p:nvGraphicFramePr>
        <p:xfrm>
          <a:off x="5010224" y="748868"/>
          <a:ext cx="3378200" cy="984885"/>
        </p:xfrm>
        <a:graphic>
          <a:graphicData uri="http://schemas.openxmlformats.org/drawingml/2006/table">
            <a:tbl>
              <a:tblPr>
                <a:tableStyleId>{5C22544A-7EE6-4342-B048-85BDC9FD1C3A}</a:tableStyleId>
              </a:tblPr>
              <a:tblGrid>
                <a:gridCol w="3378200">
                  <a:extLst>
                    <a:ext uri="{9D8B030D-6E8A-4147-A177-3AD203B41FA5}">
                      <a16:colId xmlns:a16="http://schemas.microsoft.com/office/drawing/2014/main" val="2573438603"/>
                    </a:ext>
                  </a:extLst>
                </a:gridCol>
              </a:tblGrid>
              <a:tr h="542925">
                <a:tc>
                  <a:txBody>
                    <a:bodyPr/>
                    <a:lstStyle/>
                    <a:p>
                      <a:pPr algn="l" fontAlgn="b">
                        <a:buNone/>
                      </a:pPr>
                      <a:r>
                        <a:rPr lang="en-GB" sz="1600" u="none" strike="noStrike" dirty="0">
                          <a:effectLst/>
                        </a:rPr>
                        <a:t>Customer would like to send some praise to the plasterer who attended her property today. She said he did a fantastic job.</a:t>
                      </a:r>
                      <a:endParaRPr lang="en-GB"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10246961"/>
                  </a:ext>
                </a:extLst>
              </a:tr>
            </a:tbl>
          </a:graphicData>
        </a:graphic>
      </p:graphicFrame>
      <p:graphicFrame>
        <p:nvGraphicFramePr>
          <p:cNvPr id="11" name="Table 10">
            <a:extLst>
              <a:ext uri="{FF2B5EF4-FFF2-40B4-BE49-F238E27FC236}">
                <a16:creationId xmlns:a16="http://schemas.microsoft.com/office/drawing/2014/main" id="{E0AC4DA1-5447-0627-9D18-603833C760D4}"/>
              </a:ext>
            </a:extLst>
          </p:cNvPr>
          <p:cNvGraphicFramePr>
            <a:graphicFrameLocks noGrp="1"/>
          </p:cNvGraphicFramePr>
          <p:nvPr>
            <p:extLst>
              <p:ext uri="{D42A27DB-BD31-4B8C-83A1-F6EECF244321}">
                <p14:modId xmlns:p14="http://schemas.microsoft.com/office/powerpoint/2010/main" val="3047113266"/>
              </p:ext>
            </p:extLst>
          </p:nvPr>
        </p:nvGraphicFramePr>
        <p:xfrm>
          <a:off x="683568" y="2420889"/>
          <a:ext cx="2376264" cy="1716405"/>
        </p:xfrm>
        <a:graphic>
          <a:graphicData uri="http://schemas.openxmlformats.org/drawingml/2006/table">
            <a:tbl>
              <a:tblPr>
                <a:tableStyleId>{5C22544A-7EE6-4342-B048-85BDC9FD1C3A}</a:tableStyleId>
              </a:tblPr>
              <a:tblGrid>
                <a:gridCol w="2376264">
                  <a:extLst>
                    <a:ext uri="{9D8B030D-6E8A-4147-A177-3AD203B41FA5}">
                      <a16:colId xmlns:a16="http://schemas.microsoft.com/office/drawing/2014/main" val="3481247881"/>
                    </a:ext>
                  </a:extLst>
                </a:gridCol>
              </a:tblGrid>
              <a:tr h="1472566">
                <a:tc>
                  <a:txBody>
                    <a:bodyPr/>
                    <a:lstStyle/>
                    <a:p>
                      <a:pPr algn="l" fontAlgn="b">
                        <a:buNone/>
                      </a:pPr>
                      <a:r>
                        <a:rPr lang="en-GB" sz="1600" u="none" strike="noStrike" dirty="0">
                          <a:effectLst/>
                        </a:rPr>
                        <a:t>We would like to say that we got our heating upgrade today. The squad of work persons were amazing. So polite tidy very courtesy and workmanship was to a very high standard.</a:t>
                      </a:r>
                      <a:endParaRPr lang="en-GB" sz="16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73976054"/>
                  </a:ext>
                </a:extLst>
              </a:tr>
            </a:tbl>
          </a:graphicData>
        </a:graphic>
      </p:graphicFrame>
    </p:spTree>
    <p:extLst>
      <p:ext uri="{BB962C8B-B14F-4D97-AF65-F5344CB8AC3E}">
        <p14:creationId xmlns:p14="http://schemas.microsoft.com/office/powerpoint/2010/main" val="3741363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B955E-513D-21C8-4583-5FB8C010783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DD40131-B58E-9EF9-7E6A-48AF8F8208ED}"/>
              </a:ext>
            </a:extLst>
          </p:cNvPr>
          <p:cNvSpPr txBox="1"/>
          <p:nvPr/>
        </p:nvSpPr>
        <p:spPr>
          <a:xfrm>
            <a:off x="1547664" y="1859340"/>
            <a:ext cx="6696744" cy="830997"/>
          </a:xfrm>
          <a:prstGeom prst="rect">
            <a:avLst/>
          </a:prstGeom>
          <a:noFill/>
        </p:spPr>
        <p:txBody>
          <a:bodyPr wrap="square">
            <a:spAutoFit/>
          </a:bodyPr>
          <a:lstStyle/>
          <a:p>
            <a:r>
              <a:rPr lang="en-US" sz="4800" b="1" dirty="0">
                <a:solidFill>
                  <a:srgbClr val="007A37"/>
                </a:solidFill>
                <a:latin typeface="Calibri" panose="020F0502020204030204" pitchFamily="34" charset="0"/>
              </a:rPr>
              <a:t>Voids and Letting</a:t>
            </a:r>
            <a:endParaRPr lang="en-GB" sz="4800" b="1" dirty="0"/>
          </a:p>
        </p:txBody>
      </p:sp>
    </p:spTree>
    <p:extLst>
      <p:ext uri="{BB962C8B-B14F-4D97-AF65-F5344CB8AC3E}">
        <p14:creationId xmlns:p14="http://schemas.microsoft.com/office/powerpoint/2010/main" val="2858100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7897AF-9F99-48C2-B24E-53452009C067}"/>
              </a:ext>
            </a:extLst>
          </p:cNvPr>
          <p:cNvSpPr txBox="1"/>
          <p:nvPr/>
        </p:nvSpPr>
        <p:spPr>
          <a:xfrm>
            <a:off x="169564" y="278638"/>
            <a:ext cx="8514449" cy="461665"/>
          </a:xfrm>
          <a:prstGeom prst="rect">
            <a:avLst/>
          </a:prstGeom>
          <a:noFill/>
        </p:spPr>
        <p:txBody>
          <a:bodyPr wrap="square" rtlCol="0">
            <a:spAutoFit/>
          </a:bodyPr>
          <a:lstStyle/>
          <a:p>
            <a:pPr defTabSz="685800" eaLnBrk="1" fontAlgn="auto" hangingPunct="1">
              <a:spcBef>
                <a:spcPts val="0"/>
              </a:spcBef>
              <a:spcAft>
                <a:spcPts val="0"/>
              </a:spcAft>
              <a:defRPr/>
            </a:pPr>
            <a:r>
              <a:rPr lang="en-US" b="1" dirty="0">
                <a:solidFill>
                  <a:srgbClr val="006647"/>
                </a:solidFill>
                <a:latin typeface="+mn-lt"/>
                <a:ea typeface="Georgia" charset="0"/>
                <a:cs typeface="Georgia" charset="0"/>
              </a:rPr>
              <a:t>Letting and Voids Performance – April 2025 to June 2026</a:t>
            </a:r>
          </a:p>
        </p:txBody>
      </p:sp>
      <p:sp>
        <p:nvSpPr>
          <p:cNvPr id="13" name="TextBox 12">
            <a:extLst>
              <a:ext uri="{FF2B5EF4-FFF2-40B4-BE49-F238E27FC236}">
                <a16:creationId xmlns:a16="http://schemas.microsoft.com/office/drawing/2014/main" id="{77E39164-BA4C-449D-ACB1-9B61B480237D}"/>
              </a:ext>
            </a:extLst>
          </p:cNvPr>
          <p:cNvSpPr txBox="1"/>
          <p:nvPr/>
        </p:nvSpPr>
        <p:spPr>
          <a:xfrm>
            <a:off x="242635" y="1448177"/>
            <a:ext cx="3787885" cy="369332"/>
          </a:xfrm>
          <a:prstGeom prst="rect">
            <a:avLst/>
          </a:prstGeom>
          <a:noFill/>
        </p:spPr>
        <p:txBody>
          <a:bodyPr wrap="square" rtlCol="0">
            <a:spAutoFit/>
          </a:bodyPr>
          <a:lstStyle/>
          <a:p>
            <a:pPr defTabSz="685800" eaLnBrk="1" fontAlgn="auto" hangingPunct="1">
              <a:spcBef>
                <a:spcPts val="0"/>
              </a:spcBef>
              <a:spcAft>
                <a:spcPts val="0"/>
              </a:spcAft>
              <a:defRPr/>
            </a:pPr>
            <a:r>
              <a:rPr lang="en-GB" sz="1800" b="1" u="sng" dirty="0">
                <a:solidFill>
                  <a:prstClr val="black">
                    <a:lumMod val="65000"/>
                    <a:lumOff val="35000"/>
                  </a:prstClr>
                </a:solidFill>
                <a:latin typeface="Abadi" panose="020B0604020104020204" pitchFamily="34" charset="0"/>
              </a:rPr>
              <a:t> </a:t>
            </a:r>
          </a:p>
        </p:txBody>
      </p:sp>
      <p:sp>
        <p:nvSpPr>
          <p:cNvPr id="15" name="TextBox 14">
            <a:extLst>
              <a:ext uri="{FF2B5EF4-FFF2-40B4-BE49-F238E27FC236}">
                <a16:creationId xmlns:a16="http://schemas.microsoft.com/office/drawing/2014/main" id="{6AC728A4-F315-45AA-94A1-5983C9C34E17}"/>
              </a:ext>
            </a:extLst>
          </p:cNvPr>
          <p:cNvSpPr txBox="1"/>
          <p:nvPr/>
        </p:nvSpPr>
        <p:spPr>
          <a:xfrm>
            <a:off x="4958857" y="3675754"/>
            <a:ext cx="3679005" cy="2092881"/>
          </a:xfrm>
          <a:prstGeom prst="rect">
            <a:avLst/>
          </a:prstGeom>
          <a:noFill/>
        </p:spPr>
        <p:txBody>
          <a:bodyPr wrap="square" rtlCol="0">
            <a:spAutoFit/>
          </a:bodyPr>
          <a:lstStyle/>
          <a:p>
            <a:pPr defTabSz="685800" eaLnBrk="1" fontAlgn="auto" hangingPunct="1">
              <a:spcBef>
                <a:spcPts val="0"/>
              </a:spcBef>
              <a:spcAft>
                <a:spcPts val="0"/>
              </a:spcAft>
              <a:defRPr/>
            </a:pPr>
            <a:r>
              <a:rPr lang="en-GB" b="1" dirty="0">
                <a:solidFill>
                  <a:srgbClr val="002060"/>
                </a:solidFill>
                <a:latin typeface="Abadi" panose="020B0604020104020204" pitchFamily="34" charset="0"/>
              </a:rPr>
              <a:t>8 Day</a:t>
            </a:r>
          </a:p>
          <a:p>
            <a:pPr defTabSz="685800" eaLnBrk="1" fontAlgn="auto" hangingPunct="1">
              <a:spcBef>
                <a:spcPts val="0"/>
              </a:spcBef>
              <a:spcAft>
                <a:spcPts val="0"/>
              </a:spcAft>
              <a:defRPr/>
            </a:pPr>
            <a:r>
              <a:rPr lang="en-GB" sz="1400" dirty="0">
                <a:solidFill>
                  <a:prstClr val="black">
                    <a:lumMod val="65000"/>
                    <a:lumOff val="35000"/>
                  </a:prstClr>
                </a:solidFill>
                <a:latin typeface="+mn-lt"/>
              </a:rPr>
              <a:t>Overall reduction in the time taken to re-let mainstream properties in 2025/26 compared to last year</a:t>
            </a:r>
          </a:p>
          <a:p>
            <a:pPr defTabSz="685800" eaLnBrk="1" fontAlgn="auto" hangingPunct="1">
              <a:spcBef>
                <a:spcPts val="0"/>
              </a:spcBef>
              <a:spcAft>
                <a:spcPts val="0"/>
              </a:spcAft>
              <a:defRPr/>
            </a:pPr>
            <a:endParaRPr lang="en-GB" sz="1200" dirty="0">
              <a:solidFill>
                <a:prstClr val="black">
                  <a:lumMod val="65000"/>
                  <a:lumOff val="35000"/>
                </a:prstClr>
              </a:solidFill>
              <a:latin typeface="Abadi" panose="020B0604020104020204" pitchFamily="34" charset="0"/>
            </a:endParaRPr>
          </a:p>
          <a:p>
            <a:pPr defTabSz="685800" eaLnBrk="1" fontAlgn="auto" hangingPunct="1">
              <a:spcBef>
                <a:spcPts val="0"/>
              </a:spcBef>
              <a:spcAft>
                <a:spcPts val="0"/>
              </a:spcAft>
              <a:defRPr/>
            </a:pPr>
            <a:r>
              <a:rPr lang="en-GB" b="1" dirty="0">
                <a:solidFill>
                  <a:srgbClr val="002060"/>
                </a:solidFill>
                <a:latin typeface="Abadi" panose="020B0604020104020204" pitchFamily="34" charset="0"/>
              </a:rPr>
              <a:t>7 Day</a:t>
            </a:r>
          </a:p>
          <a:p>
            <a:pPr defTabSz="685800" eaLnBrk="1" fontAlgn="auto" hangingPunct="1">
              <a:spcBef>
                <a:spcPts val="0"/>
              </a:spcBef>
              <a:spcAft>
                <a:spcPts val="0"/>
              </a:spcAft>
              <a:defRPr/>
            </a:pPr>
            <a:r>
              <a:rPr lang="en-GB" sz="1400" dirty="0">
                <a:solidFill>
                  <a:prstClr val="black">
                    <a:lumMod val="65000"/>
                    <a:lumOff val="35000"/>
                  </a:prstClr>
                </a:solidFill>
                <a:latin typeface="+mn-lt"/>
              </a:rPr>
              <a:t>Further reduction in the time taken to re-let mainstream properties in Quarter 1 of 2026/27</a:t>
            </a:r>
          </a:p>
        </p:txBody>
      </p:sp>
      <p:sp>
        <p:nvSpPr>
          <p:cNvPr id="20" name="TextBox 19">
            <a:extLst>
              <a:ext uri="{FF2B5EF4-FFF2-40B4-BE49-F238E27FC236}">
                <a16:creationId xmlns:a16="http://schemas.microsoft.com/office/drawing/2014/main" id="{1222089B-AD58-4061-9274-F07C093EE1CF}"/>
              </a:ext>
            </a:extLst>
          </p:cNvPr>
          <p:cNvSpPr txBox="1"/>
          <p:nvPr/>
        </p:nvSpPr>
        <p:spPr>
          <a:xfrm>
            <a:off x="4096704" y="846095"/>
            <a:ext cx="4928134" cy="338554"/>
          </a:xfrm>
          <a:prstGeom prst="rect">
            <a:avLst/>
          </a:prstGeom>
          <a:noFill/>
        </p:spPr>
        <p:txBody>
          <a:bodyPr wrap="square" rtlCol="0">
            <a:spAutoFit/>
          </a:bodyPr>
          <a:lstStyle/>
          <a:p>
            <a:pPr defTabSz="685800" eaLnBrk="1" fontAlgn="auto" hangingPunct="1">
              <a:spcBef>
                <a:spcPts val="0"/>
              </a:spcBef>
              <a:spcAft>
                <a:spcPts val="0"/>
              </a:spcAft>
              <a:defRPr/>
            </a:pPr>
            <a:r>
              <a:rPr lang="en-GB" sz="1600" b="1" dirty="0">
                <a:solidFill>
                  <a:prstClr val="black">
                    <a:lumMod val="65000"/>
                    <a:lumOff val="35000"/>
                  </a:prstClr>
                </a:solidFill>
                <a:latin typeface="+mn-lt"/>
              </a:rPr>
              <a:t>Average days taken to re-let mainstream </a:t>
            </a:r>
            <a:r>
              <a:rPr lang="en-GB" sz="1425" b="1" dirty="0">
                <a:solidFill>
                  <a:prstClr val="black">
                    <a:lumMod val="65000"/>
                    <a:lumOff val="35000"/>
                  </a:prstClr>
                </a:solidFill>
                <a:latin typeface="+mn-lt"/>
              </a:rPr>
              <a:t>properties  </a:t>
            </a:r>
            <a:endParaRPr lang="en-GB" sz="1425" b="1" i="1" dirty="0">
              <a:solidFill>
                <a:prstClr val="black">
                  <a:lumMod val="65000"/>
                  <a:lumOff val="35000"/>
                </a:prstClr>
              </a:solidFill>
              <a:latin typeface="+mn-lt"/>
            </a:endParaRPr>
          </a:p>
        </p:txBody>
      </p:sp>
      <p:sp>
        <p:nvSpPr>
          <p:cNvPr id="26" name="TextBox 25">
            <a:extLst>
              <a:ext uri="{FF2B5EF4-FFF2-40B4-BE49-F238E27FC236}">
                <a16:creationId xmlns:a16="http://schemas.microsoft.com/office/drawing/2014/main" id="{8AEE53AE-1BCC-4D64-B531-42922AFB5F7A}"/>
              </a:ext>
            </a:extLst>
          </p:cNvPr>
          <p:cNvSpPr txBox="1"/>
          <p:nvPr/>
        </p:nvSpPr>
        <p:spPr>
          <a:xfrm>
            <a:off x="1144803" y="2084548"/>
            <a:ext cx="1996348" cy="1323439"/>
          </a:xfrm>
          <a:prstGeom prst="rect">
            <a:avLst/>
          </a:prstGeom>
          <a:noFill/>
        </p:spPr>
        <p:txBody>
          <a:bodyPr wrap="square" rtlCol="0">
            <a:spAutoFit/>
          </a:bodyPr>
          <a:lstStyle/>
          <a:p>
            <a:pPr defTabSz="685800" eaLnBrk="1" fontAlgn="auto" hangingPunct="1">
              <a:spcBef>
                <a:spcPts val="0"/>
              </a:spcBef>
              <a:spcAft>
                <a:spcPts val="0"/>
              </a:spcAft>
              <a:defRPr/>
            </a:pPr>
            <a:r>
              <a:rPr lang="en-GB" b="1" dirty="0">
                <a:solidFill>
                  <a:srgbClr val="002060"/>
                </a:solidFill>
                <a:latin typeface="Abadi" panose="020B0604020104020204" pitchFamily="34" charset="0"/>
              </a:rPr>
              <a:t>1,714</a:t>
            </a:r>
          </a:p>
          <a:p>
            <a:pPr defTabSz="685800" eaLnBrk="1" fontAlgn="auto" hangingPunct="1">
              <a:spcBef>
                <a:spcPts val="0"/>
              </a:spcBef>
              <a:spcAft>
                <a:spcPts val="0"/>
              </a:spcAft>
              <a:defRPr/>
            </a:pPr>
            <a:r>
              <a:rPr lang="en-GB" sz="1400" dirty="0">
                <a:solidFill>
                  <a:prstClr val="black">
                    <a:lumMod val="65000"/>
                    <a:lumOff val="35000"/>
                  </a:prstClr>
                </a:solidFill>
                <a:latin typeface="+mn-lt"/>
              </a:rPr>
              <a:t>Properties where all repairs have been completed by Building Services </a:t>
            </a:r>
          </a:p>
        </p:txBody>
      </p:sp>
      <p:pic>
        <p:nvPicPr>
          <p:cNvPr id="29" name="Picture 4" descr="Download">
            <a:extLst>
              <a:ext uri="{FF2B5EF4-FFF2-40B4-BE49-F238E27FC236}">
                <a16:creationId xmlns:a16="http://schemas.microsoft.com/office/drawing/2014/main" id="{690BBDB0-3D90-4EB0-B257-73309CCCB33E}"/>
              </a:ext>
            </a:extLst>
          </p:cNvPr>
          <p:cNvPicPr>
            <a:picLocks noChangeAspect="1" noChangeArrowheads="1"/>
          </p:cNvPicPr>
          <p:nvPr/>
        </p:nvPicPr>
        <p:blipFill>
          <a:blip>
            <a:extLst>
              <a:ext uri="{96DAC541-7B7A-43D3-8B79-37D633B846F1}">
                <asvg:svgBlip xmlns:asvg="http://schemas.microsoft.com/office/drawing/2016/SVG/main" r:embed="rId3"/>
              </a:ext>
            </a:extLst>
          </a:blip>
          <a:stretch>
            <a:fillRect/>
          </a:stretch>
        </p:blipFill>
        <p:spPr bwMode="auto">
          <a:xfrm>
            <a:off x="3906002" y="4067910"/>
            <a:ext cx="1064136" cy="10641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ouse">
            <a:extLst>
              <a:ext uri="{FF2B5EF4-FFF2-40B4-BE49-F238E27FC236}">
                <a16:creationId xmlns:a16="http://schemas.microsoft.com/office/drawing/2014/main" id="{5EE032AE-A8D9-4B14-AE70-326FDA68D8D3}"/>
              </a:ext>
            </a:extLst>
          </p:cNvPr>
          <p:cNvPicPr>
            <a:picLocks noChangeAspect="1" noChangeArrowheads="1"/>
          </p:cNvPicPr>
          <p:nvPr/>
        </p:nvPicPr>
        <p:blipFill>
          <a:blip>
            <a:extLst>
              <a:ext uri="{96DAC541-7B7A-43D3-8B79-37D633B846F1}">
                <asvg:svgBlip xmlns:asvg="http://schemas.microsoft.com/office/drawing/2016/SVG/main" r:embed="rId4"/>
              </a:ext>
            </a:extLst>
          </a:blip>
          <a:stretch>
            <a:fillRect/>
          </a:stretch>
        </p:blipFill>
        <p:spPr bwMode="auto">
          <a:xfrm>
            <a:off x="138605" y="3299931"/>
            <a:ext cx="1064136" cy="106413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House">
            <a:extLst>
              <a:ext uri="{FF2B5EF4-FFF2-40B4-BE49-F238E27FC236}">
                <a16:creationId xmlns:a16="http://schemas.microsoft.com/office/drawing/2014/main" id="{0DF8A8D3-2B71-4A9D-B071-AC0916321477}"/>
              </a:ext>
            </a:extLst>
          </p:cNvPr>
          <p:cNvPicPr>
            <a:picLocks noChangeAspect="1" noChangeArrowheads="1"/>
          </p:cNvPicPr>
          <p:nvPr/>
        </p:nvPicPr>
        <p:blipFill>
          <a:blip>
            <a:extLst>
              <a:ext uri="{96DAC541-7B7A-43D3-8B79-37D633B846F1}">
                <asvg:svgBlip xmlns:asvg="http://schemas.microsoft.com/office/drawing/2016/SVG/main" r:embed="rId4"/>
              </a:ext>
            </a:extLst>
          </a:blip>
          <a:stretch>
            <a:fillRect/>
          </a:stretch>
        </p:blipFill>
        <p:spPr bwMode="auto">
          <a:xfrm>
            <a:off x="119162" y="997299"/>
            <a:ext cx="1064136" cy="882832"/>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5DC96FE-1188-46A1-AE1E-BC05CDCC96A1}"/>
              </a:ext>
            </a:extLst>
          </p:cNvPr>
          <p:cNvSpPr txBox="1"/>
          <p:nvPr/>
        </p:nvSpPr>
        <p:spPr>
          <a:xfrm>
            <a:off x="1021953" y="2313771"/>
            <a:ext cx="2667487" cy="461665"/>
          </a:xfrm>
          <a:prstGeom prst="rect">
            <a:avLst/>
          </a:prstGeom>
          <a:noFill/>
        </p:spPr>
        <p:txBody>
          <a:bodyPr wrap="square" rtlCol="0">
            <a:spAutoFit/>
          </a:bodyPr>
          <a:lstStyle/>
          <a:p>
            <a:pPr defTabSz="685800" eaLnBrk="1" fontAlgn="auto" hangingPunct="1">
              <a:spcBef>
                <a:spcPts val="0"/>
              </a:spcBef>
              <a:spcAft>
                <a:spcPts val="0"/>
              </a:spcAft>
              <a:defRPr/>
            </a:pPr>
            <a:endParaRPr lang="en-GB" dirty="0">
              <a:solidFill>
                <a:srgbClr val="002060"/>
              </a:solidFill>
              <a:latin typeface="Abadi" panose="020B0604020104020204" pitchFamily="34" charset="0"/>
            </a:endParaRPr>
          </a:p>
        </p:txBody>
      </p:sp>
      <p:pic>
        <p:nvPicPr>
          <p:cNvPr id="27" name="Picture 2" descr="Construction worker">
            <a:extLst>
              <a:ext uri="{FF2B5EF4-FFF2-40B4-BE49-F238E27FC236}">
                <a16:creationId xmlns:a16="http://schemas.microsoft.com/office/drawing/2014/main" id="{CE352A6A-24C6-440A-9008-09304FD7621E}"/>
              </a:ext>
            </a:extLst>
          </p:cNvPr>
          <p:cNvPicPr>
            <a:picLocks noChangeAspect="1" noChangeArrowheads="1"/>
          </p:cNvPicPr>
          <p:nvPr/>
        </p:nvPicPr>
        <p:blipFill>
          <a:blip>
            <a:extLst>
              <a:ext uri="{96DAC541-7B7A-43D3-8B79-37D633B846F1}">
                <asvg:svgBlip xmlns:asvg="http://schemas.microsoft.com/office/drawing/2016/SVG/main" r:embed="rId5"/>
              </a:ext>
            </a:extLst>
          </a:blip>
          <a:stretch>
            <a:fillRect/>
          </a:stretch>
        </p:blipFill>
        <p:spPr bwMode="auto">
          <a:xfrm>
            <a:off x="242635" y="2227923"/>
            <a:ext cx="807914" cy="807914"/>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891CBBBF-11BE-4AFC-BF5B-49393018E187}"/>
              </a:ext>
            </a:extLst>
          </p:cNvPr>
          <p:cNvSpPr txBox="1"/>
          <p:nvPr/>
        </p:nvSpPr>
        <p:spPr>
          <a:xfrm>
            <a:off x="1135081" y="1037763"/>
            <a:ext cx="1996348" cy="892552"/>
          </a:xfrm>
          <a:prstGeom prst="rect">
            <a:avLst/>
          </a:prstGeom>
          <a:noFill/>
        </p:spPr>
        <p:txBody>
          <a:bodyPr wrap="square" rtlCol="0">
            <a:spAutoFit/>
          </a:bodyPr>
          <a:lstStyle/>
          <a:p>
            <a:pPr defTabSz="685800" eaLnBrk="1" fontAlgn="auto" hangingPunct="1">
              <a:spcBef>
                <a:spcPts val="0"/>
              </a:spcBef>
              <a:spcAft>
                <a:spcPts val="0"/>
              </a:spcAft>
              <a:defRPr/>
            </a:pPr>
            <a:r>
              <a:rPr lang="en-GB" b="1" dirty="0">
                <a:solidFill>
                  <a:srgbClr val="002060"/>
                </a:solidFill>
                <a:latin typeface="Abadi" panose="020B0604020104020204" pitchFamily="34" charset="0"/>
              </a:rPr>
              <a:t>1,387</a:t>
            </a:r>
          </a:p>
          <a:p>
            <a:pPr defTabSz="685800" eaLnBrk="1" fontAlgn="auto" hangingPunct="1">
              <a:spcBef>
                <a:spcPts val="0"/>
              </a:spcBef>
              <a:spcAft>
                <a:spcPts val="0"/>
              </a:spcAft>
              <a:defRPr/>
            </a:pPr>
            <a:r>
              <a:rPr lang="en-GB" sz="1400" dirty="0">
                <a:solidFill>
                  <a:prstClr val="black">
                    <a:lumMod val="65000"/>
                    <a:lumOff val="35000"/>
                  </a:prstClr>
                </a:solidFill>
                <a:latin typeface="+mn-lt"/>
              </a:rPr>
              <a:t>Properties Let from April 2025 to June 2026</a:t>
            </a:r>
          </a:p>
        </p:txBody>
      </p:sp>
      <p:sp>
        <p:nvSpPr>
          <p:cNvPr id="30" name="TextBox 29">
            <a:extLst>
              <a:ext uri="{FF2B5EF4-FFF2-40B4-BE49-F238E27FC236}">
                <a16:creationId xmlns:a16="http://schemas.microsoft.com/office/drawing/2014/main" id="{C929B24F-7621-4ED8-A7D3-FEBA097256A4}"/>
              </a:ext>
            </a:extLst>
          </p:cNvPr>
          <p:cNvSpPr txBox="1"/>
          <p:nvPr/>
        </p:nvSpPr>
        <p:spPr>
          <a:xfrm>
            <a:off x="1123800" y="3372410"/>
            <a:ext cx="1996348" cy="892552"/>
          </a:xfrm>
          <a:prstGeom prst="rect">
            <a:avLst/>
          </a:prstGeom>
          <a:noFill/>
        </p:spPr>
        <p:txBody>
          <a:bodyPr wrap="square" rtlCol="0">
            <a:spAutoFit/>
          </a:bodyPr>
          <a:lstStyle/>
          <a:p>
            <a:pPr defTabSz="685800" eaLnBrk="1" fontAlgn="auto" hangingPunct="1">
              <a:spcBef>
                <a:spcPts val="0"/>
              </a:spcBef>
              <a:spcAft>
                <a:spcPts val="0"/>
              </a:spcAft>
              <a:defRPr/>
            </a:pPr>
            <a:r>
              <a:rPr lang="en-GB" b="1" dirty="0">
                <a:solidFill>
                  <a:srgbClr val="002060"/>
                </a:solidFill>
                <a:latin typeface="Abadi" panose="020B0604020104020204" pitchFamily="34" charset="0"/>
              </a:rPr>
              <a:t>1,682</a:t>
            </a:r>
          </a:p>
          <a:p>
            <a:pPr defTabSz="685800" eaLnBrk="1" fontAlgn="auto" hangingPunct="1">
              <a:spcBef>
                <a:spcPts val="0"/>
              </a:spcBef>
              <a:spcAft>
                <a:spcPts val="0"/>
              </a:spcAft>
              <a:defRPr/>
            </a:pPr>
            <a:r>
              <a:rPr lang="en-GB" sz="1400" dirty="0">
                <a:solidFill>
                  <a:prstClr val="black">
                    <a:lumMod val="65000"/>
                    <a:lumOff val="35000"/>
                  </a:prstClr>
                </a:solidFill>
                <a:latin typeface="+mn-lt"/>
              </a:rPr>
              <a:t>New void properties received</a:t>
            </a:r>
          </a:p>
        </p:txBody>
      </p:sp>
      <p:pic>
        <p:nvPicPr>
          <p:cNvPr id="31" name="Picture 2" descr="tick-icon-symbol-green-checkmark-isolated-vector-24026516green - Doig+Smith">
            <a:extLst>
              <a:ext uri="{FF2B5EF4-FFF2-40B4-BE49-F238E27FC236}">
                <a16:creationId xmlns:a16="http://schemas.microsoft.com/office/drawing/2014/main" id="{F392AA81-8CE5-4C4C-BBC7-E716D1A162FD}"/>
              </a:ext>
            </a:extLst>
          </p:cNvPr>
          <p:cNvPicPr>
            <a:picLocks noChangeAspect="1" noChangeArrowheads="1"/>
          </p:cNvPicPr>
          <p:nvPr/>
        </p:nvPicPr>
        <p:blipFill>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207636" y="4727903"/>
            <a:ext cx="960857" cy="807914"/>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F9D076B0-859B-4032-9897-F9963474A525}"/>
              </a:ext>
            </a:extLst>
          </p:cNvPr>
          <p:cNvSpPr txBox="1"/>
          <p:nvPr/>
        </p:nvSpPr>
        <p:spPr>
          <a:xfrm>
            <a:off x="1135081" y="4599083"/>
            <a:ext cx="1996348" cy="1107996"/>
          </a:xfrm>
          <a:prstGeom prst="rect">
            <a:avLst/>
          </a:prstGeom>
          <a:noFill/>
        </p:spPr>
        <p:txBody>
          <a:bodyPr wrap="square" rtlCol="0">
            <a:spAutoFit/>
          </a:bodyPr>
          <a:lstStyle/>
          <a:p>
            <a:pPr defTabSz="685800" eaLnBrk="1" fontAlgn="auto" hangingPunct="1">
              <a:spcBef>
                <a:spcPts val="0"/>
              </a:spcBef>
              <a:spcAft>
                <a:spcPts val="0"/>
              </a:spcAft>
              <a:defRPr/>
            </a:pPr>
            <a:r>
              <a:rPr lang="en-GB" b="1" dirty="0">
                <a:solidFill>
                  <a:srgbClr val="002060"/>
                </a:solidFill>
                <a:latin typeface="Abadi" panose="020B0604020104020204" pitchFamily="34" charset="0"/>
              </a:rPr>
              <a:t>81%</a:t>
            </a:r>
          </a:p>
          <a:p>
            <a:pPr defTabSz="685800" eaLnBrk="1" fontAlgn="auto" hangingPunct="1">
              <a:spcBef>
                <a:spcPts val="0"/>
              </a:spcBef>
              <a:spcAft>
                <a:spcPts val="0"/>
              </a:spcAft>
              <a:defRPr/>
            </a:pPr>
            <a:r>
              <a:rPr lang="en-GB" sz="1400" dirty="0">
                <a:solidFill>
                  <a:prstClr val="black">
                    <a:lumMod val="65000"/>
                    <a:lumOff val="35000"/>
                  </a:prstClr>
                </a:solidFill>
                <a:latin typeface="+mn-lt"/>
              </a:rPr>
              <a:t>of all void repairs completed in less than 8 weeks</a:t>
            </a:r>
          </a:p>
        </p:txBody>
      </p:sp>
      <p:pic>
        <p:nvPicPr>
          <p:cNvPr id="7" name="Picture 6">
            <a:extLst>
              <a:ext uri="{FF2B5EF4-FFF2-40B4-BE49-F238E27FC236}">
                <a16:creationId xmlns:a16="http://schemas.microsoft.com/office/drawing/2014/main" id="{BD370E08-E52F-92A6-B524-C9E0CE8BF5D4}"/>
              </a:ext>
            </a:extLst>
          </p:cNvPr>
          <p:cNvPicPr>
            <a:picLocks noChangeAspect="1"/>
          </p:cNvPicPr>
          <p:nvPr/>
        </p:nvPicPr>
        <p:blipFill>
          <a:blip r:embed="rId8"/>
          <a:stretch>
            <a:fillRect/>
          </a:stretch>
        </p:blipFill>
        <p:spPr>
          <a:xfrm>
            <a:off x="4185143" y="1184650"/>
            <a:ext cx="4820251" cy="2432382"/>
          </a:xfrm>
          <a:prstGeom prst="rect">
            <a:avLst/>
          </a:prstGeom>
        </p:spPr>
      </p:pic>
    </p:spTree>
    <p:extLst>
      <p:ext uri="{BB962C8B-B14F-4D97-AF65-F5344CB8AC3E}">
        <p14:creationId xmlns:p14="http://schemas.microsoft.com/office/powerpoint/2010/main" val="3754957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35B98-542E-4C14-FAC8-6558A11DF0F0}"/>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0BD0E56D-82BE-3F8F-6D41-B09CB7197205}"/>
              </a:ext>
            </a:extLst>
          </p:cNvPr>
          <p:cNvSpPr txBox="1"/>
          <p:nvPr/>
        </p:nvSpPr>
        <p:spPr>
          <a:xfrm>
            <a:off x="683568" y="836712"/>
            <a:ext cx="7848872" cy="6565708"/>
          </a:xfrm>
          <a:prstGeom prst="rect">
            <a:avLst/>
          </a:prstGeom>
          <a:noFill/>
        </p:spPr>
        <p:txBody>
          <a:bodyPr wrap="square">
            <a:spAutoFit/>
          </a:bodyPr>
          <a:lstStyle/>
          <a:p>
            <a:pPr marL="342900" indent="-342900">
              <a:lnSpc>
                <a:spcPct val="107000"/>
              </a:lnSpc>
              <a:spcAft>
                <a:spcPts val="800"/>
              </a:spcAft>
              <a:buFont typeface="Symbol" panose="05050102010706020507" pitchFamily="18" charset="2"/>
              <a:buChar char="·"/>
            </a:pPr>
            <a:r>
              <a:rPr lang="en-GB" sz="1800" kern="0" dirty="0">
                <a:latin typeface="Times New Roman" panose="02020603050405020304" pitchFamily="18" charset="0"/>
                <a:ea typeface="Times New Roman" panose="02020603050405020304" pitchFamily="18" charset="0"/>
                <a:cs typeface="Times New Roman" panose="02020603050405020304" pitchFamily="18" charset="0"/>
              </a:rPr>
              <a:t>Building Services, via the Void Management Team, h</a:t>
            </a:r>
            <a:r>
              <a:rPr lang="en-GB" sz="1800" kern="0" dirty="0">
                <a:effectLst/>
                <a:latin typeface="Times New Roman" panose="02020603050405020304" pitchFamily="18" charset="0"/>
                <a:ea typeface="Times New Roman" panose="02020603050405020304" pitchFamily="18" charset="0"/>
                <a:cs typeface="Times New Roman" panose="02020603050405020304" pitchFamily="18" charset="0"/>
              </a:rPr>
              <a:t>ave had full responsibility for all void properties and processes including sign up since April 2025</a:t>
            </a:r>
          </a:p>
          <a:p>
            <a:pPr marL="342900" indent="-342900">
              <a:lnSpc>
                <a:spcPct val="107000"/>
              </a:lnSpc>
              <a:spcAft>
                <a:spcPts val="800"/>
              </a:spcAft>
              <a:buFont typeface="Symbol" panose="05050102010706020507" pitchFamily="18" charset="2"/>
              <a:buChar char="·"/>
            </a:pPr>
            <a:r>
              <a:rPr lang="en-GB" sz="1800" kern="0" dirty="0">
                <a:effectLst/>
                <a:latin typeface="Times New Roman" panose="02020603050405020304" pitchFamily="18" charset="0"/>
                <a:ea typeface="Times New Roman" panose="02020603050405020304" pitchFamily="18" charset="0"/>
                <a:cs typeface="Times New Roman" panose="02020603050405020304" pitchFamily="18" charset="0"/>
              </a:rPr>
              <a:t>Void related processes have been reviewed and re-designed to ensure efficiency and effectiveness. This includes; House and garden </a:t>
            </a:r>
            <a:r>
              <a:rPr lang="en-GB" sz="1800" kern="0" dirty="0">
                <a:latin typeface="Times New Roman" panose="02020603050405020304" pitchFamily="18" charset="0"/>
                <a:ea typeface="Times New Roman" panose="02020603050405020304" pitchFamily="18" charset="0"/>
                <a:cs typeface="Times New Roman" panose="02020603050405020304" pitchFamily="18" charset="0"/>
              </a:rPr>
              <a:t>c</a:t>
            </a:r>
            <a:r>
              <a:rPr lang="en-GB" sz="1800" kern="0" dirty="0">
                <a:effectLst/>
                <a:latin typeface="Times New Roman" panose="02020603050405020304" pitchFamily="18" charset="0"/>
                <a:ea typeface="Times New Roman" panose="02020603050405020304" pitchFamily="18" charset="0"/>
                <a:cs typeface="Times New Roman" panose="02020603050405020304" pitchFamily="18" charset="0"/>
              </a:rPr>
              <a:t>learances, VHRs and Post Inspections as well as the use of contractors</a:t>
            </a:r>
          </a:p>
          <a:p>
            <a:pPr marL="342900" indent="-342900">
              <a:lnSpc>
                <a:spcPct val="107000"/>
              </a:lnSpc>
              <a:spcAft>
                <a:spcPts val="800"/>
              </a:spcAft>
              <a:buFont typeface="Symbol" panose="05050102010706020507" pitchFamily="18" charset="2"/>
              <a:buChar char="·"/>
            </a:pPr>
            <a:r>
              <a:rPr lang="en-GB" sz="1800" kern="0" dirty="0">
                <a:latin typeface="Times New Roman" panose="02020603050405020304" pitchFamily="18" charset="0"/>
                <a:ea typeface="Times New Roman" panose="02020603050405020304" pitchFamily="18" charset="0"/>
                <a:cs typeface="Times New Roman" panose="02020603050405020304" pitchFamily="18" charset="0"/>
              </a:rPr>
              <a:t>Improved partnership working across the void team including void management officers, team coordinators, senior operatives, planners as well as Team Leaders is reducing handoffs in the void process</a:t>
            </a:r>
          </a:p>
          <a:p>
            <a:pPr marL="342900" indent="-342900">
              <a:lnSpc>
                <a:spcPct val="107000"/>
              </a:lnSpc>
              <a:spcAft>
                <a:spcPts val="800"/>
              </a:spcAft>
              <a:buFont typeface="Symbol" panose="05050102010706020507" pitchFamily="18" charset="2"/>
              <a:buChar char="·"/>
            </a:pPr>
            <a:r>
              <a:rPr lang="en-GB" sz="1800" kern="0" dirty="0">
                <a:latin typeface="Times New Roman" panose="02020603050405020304" pitchFamily="18" charset="0"/>
                <a:ea typeface="Times New Roman" panose="02020603050405020304" pitchFamily="18" charset="0"/>
                <a:cs typeface="Times New Roman" panose="02020603050405020304" pitchFamily="18" charset="0"/>
              </a:rPr>
              <a:t>A new partnership agreement in place with British Gas to provide utility support throughout the void period and improve turnaround times for resolving issues</a:t>
            </a:r>
          </a:p>
          <a:p>
            <a:pPr marL="342900" indent="-342900">
              <a:lnSpc>
                <a:spcPct val="107000"/>
              </a:lnSpc>
              <a:spcAft>
                <a:spcPts val="800"/>
              </a:spcAft>
              <a:buFont typeface="Symbol" panose="05050102010706020507" pitchFamily="18" charset="2"/>
              <a:buChar char="·"/>
            </a:pPr>
            <a:r>
              <a:rPr lang="en-GB" sz="1800" kern="0" dirty="0">
                <a:latin typeface="Times New Roman" panose="02020603050405020304" pitchFamily="18" charset="0"/>
                <a:ea typeface="Times New Roman" panose="02020603050405020304" pitchFamily="18" charset="0"/>
                <a:cs typeface="Times New Roman" panose="02020603050405020304" pitchFamily="18" charset="0"/>
              </a:rPr>
              <a:t>Introduced New and improved ways of working to improve void and letting performance including new technology, new systems and different ways of working</a:t>
            </a:r>
          </a:p>
          <a:p>
            <a:pPr marL="342900" indent="-342900">
              <a:lnSpc>
                <a:spcPct val="107000"/>
              </a:lnSpc>
              <a:spcAft>
                <a:spcPts val="800"/>
              </a:spcAft>
              <a:buFont typeface="Symbol" panose="05050102010706020507" pitchFamily="18" charset="2"/>
              <a:buChar char="·"/>
            </a:pPr>
            <a:endParaRPr lang="en-GB" kern="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endParaRPr lang="en-GB" sz="2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endParaRPr lang="en-GB" sz="2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546431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1D3B0-FE33-4C7C-9449-9ACF7938143C}"/>
              </a:ext>
            </a:extLst>
          </p:cNvPr>
          <p:cNvSpPr>
            <a:spLocks noGrp="1"/>
          </p:cNvSpPr>
          <p:nvPr>
            <p:ph type="title"/>
          </p:nvPr>
        </p:nvSpPr>
        <p:spPr/>
        <p:txBody>
          <a:bodyPr/>
          <a:lstStyle/>
          <a:p>
            <a:r>
              <a:rPr lang="en-GB" dirty="0"/>
              <a:t>Introduction</a:t>
            </a:r>
          </a:p>
        </p:txBody>
      </p:sp>
      <p:sp>
        <p:nvSpPr>
          <p:cNvPr id="3" name="Content Placeholder 2">
            <a:extLst>
              <a:ext uri="{FF2B5EF4-FFF2-40B4-BE49-F238E27FC236}">
                <a16:creationId xmlns:a16="http://schemas.microsoft.com/office/drawing/2014/main" id="{8EE96353-3502-4316-A680-FB8F06E3B25E}"/>
              </a:ext>
            </a:extLst>
          </p:cNvPr>
          <p:cNvSpPr>
            <a:spLocks noGrp="1"/>
          </p:cNvSpPr>
          <p:nvPr>
            <p:ph idx="1"/>
          </p:nvPr>
        </p:nvSpPr>
        <p:spPr/>
        <p:txBody>
          <a:bodyPr/>
          <a:lstStyle/>
          <a:p>
            <a:r>
              <a:rPr lang="en-GB" dirty="0"/>
              <a:t>Service Provided – Set Up and Works</a:t>
            </a:r>
          </a:p>
          <a:p>
            <a:r>
              <a:rPr lang="en-GB" dirty="0"/>
              <a:t>Reporting and Timescales</a:t>
            </a:r>
          </a:p>
          <a:p>
            <a:r>
              <a:rPr lang="en-GB" dirty="0"/>
              <a:t>Right First Time </a:t>
            </a:r>
          </a:p>
          <a:p>
            <a:r>
              <a:rPr lang="en-GB" dirty="0"/>
              <a:t>Damp &amp; Mould Process</a:t>
            </a:r>
          </a:p>
          <a:p>
            <a:r>
              <a:rPr lang="en-GB" dirty="0"/>
              <a:t>Performance</a:t>
            </a:r>
          </a:p>
          <a:p>
            <a:endParaRPr lang="en-GB" dirty="0"/>
          </a:p>
          <a:p>
            <a:endParaRPr lang="en-GB" dirty="0"/>
          </a:p>
        </p:txBody>
      </p:sp>
    </p:spTree>
    <p:extLst>
      <p:ext uri="{BB962C8B-B14F-4D97-AF65-F5344CB8AC3E}">
        <p14:creationId xmlns:p14="http://schemas.microsoft.com/office/powerpoint/2010/main" val="4067489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4ECFD-F8B8-645F-C86D-E6DBC755E1A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91044135-160A-002D-70D7-93D57CCC4318}"/>
              </a:ext>
            </a:extLst>
          </p:cNvPr>
          <p:cNvSpPr txBox="1"/>
          <p:nvPr/>
        </p:nvSpPr>
        <p:spPr>
          <a:xfrm>
            <a:off x="647564" y="836712"/>
            <a:ext cx="7848872" cy="6737998"/>
          </a:xfrm>
          <a:prstGeom prst="rect">
            <a:avLst/>
          </a:prstGeom>
          <a:noFill/>
        </p:spPr>
        <p:txBody>
          <a:bodyPr wrap="square">
            <a:spAutoFit/>
          </a:bodyPr>
          <a:lstStyle/>
          <a:p>
            <a:pPr>
              <a:lnSpc>
                <a:spcPct val="107000"/>
              </a:lnSpc>
              <a:spcAft>
                <a:spcPts val="800"/>
              </a:spcAft>
            </a:pPr>
            <a:r>
              <a:rPr lang="en-GB" sz="1800" kern="0" dirty="0">
                <a:latin typeface="+mn-lt"/>
                <a:ea typeface="Times New Roman" panose="02020603050405020304" pitchFamily="18" charset="0"/>
                <a:cs typeface="Times New Roman" panose="02020603050405020304" pitchFamily="18" charset="0"/>
              </a:rPr>
              <a:t>This year the team are looking to:</a:t>
            </a:r>
          </a:p>
          <a:p>
            <a:pPr marL="342900" indent="-342900">
              <a:lnSpc>
                <a:spcPct val="107000"/>
              </a:lnSpc>
              <a:spcAft>
                <a:spcPts val="800"/>
              </a:spcAft>
              <a:buFont typeface="Symbol" panose="05050102010706020507" pitchFamily="18" charset="2"/>
              <a:buChar char="·"/>
            </a:pPr>
            <a:r>
              <a:rPr lang="en-GB" sz="1800" kern="0" dirty="0">
                <a:latin typeface="+mn-lt"/>
                <a:ea typeface="Times New Roman" panose="02020603050405020304" pitchFamily="18" charset="0"/>
                <a:cs typeface="Times New Roman" panose="02020603050405020304" pitchFamily="18" charset="0"/>
              </a:rPr>
              <a:t>Develop further innovative solutions to aid the void and letting processes e.g.    </a:t>
            </a:r>
            <a:r>
              <a:rPr lang="en-GB" sz="1800" dirty="0">
                <a:solidFill>
                  <a:prstClr val="black">
                    <a:lumMod val="65000"/>
                    <a:lumOff val="35000"/>
                  </a:prstClr>
                </a:solidFill>
                <a:latin typeface="+mn-lt"/>
                <a:hlinkClick r:id="rId2"/>
              </a:rPr>
              <a:t>Made Snappy 360</a:t>
            </a:r>
            <a:endParaRPr lang="en-GB" sz="1800" dirty="0">
              <a:solidFill>
                <a:prstClr val="black">
                  <a:lumMod val="65000"/>
                  <a:lumOff val="35000"/>
                </a:prstClr>
              </a:solidFill>
              <a:latin typeface="+mn-lt"/>
            </a:endParaRPr>
          </a:p>
          <a:p>
            <a:pPr marL="342900" indent="-342900">
              <a:lnSpc>
                <a:spcPct val="107000"/>
              </a:lnSpc>
              <a:spcAft>
                <a:spcPts val="800"/>
              </a:spcAft>
              <a:buFont typeface="Symbol" panose="05050102010706020507" pitchFamily="18" charset="2"/>
              <a:buChar char="·"/>
            </a:pPr>
            <a:r>
              <a:rPr lang="en-GB" sz="1800" kern="0" dirty="0">
                <a:latin typeface="+mn-lt"/>
                <a:ea typeface="Times New Roman" panose="02020603050405020304" pitchFamily="18" charset="0"/>
                <a:cs typeface="Times New Roman" panose="02020603050405020304" pitchFamily="18" charset="0"/>
              </a:rPr>
              <a:t>Expand the use of available system improvements including the voids module and Total Mobile for inspections, repairs identification and applicant viewings</a:t>
            </a:r>
          </a:p>
          <a:p>
            <a:pPr marL="342900" indent="-342900">
              <a:lnSpc>
                <a:spcPct val="107000"/>
              </a:lnSpc>
              <a:spcAft>
                <a:spcPts val="800"/>
              </a:spcAft>
              <a:buFont typeface="Symbol" panose="05050102010706020507" pitchFamily="18" charset="2"/>
              <a:buChar char="·"/>
            </a:pPr>
            <a:r>
              <a:rPr lang="en-GB" sz="1800" kern="0" dirty="0">
                <a:latin typeface="+mn-lt"/>
                <a:ea typeface="Times New Roman" panose="02020603050405020304" pitchFamily="18" charset="0"/>
                <a:cs typeface="Times New Roman" panose="02020603050405020304" pitchFamily="18" charset="0"/>
              </a:rPr>
              <a:t>Expand the use of contractors with £1.2 million set aside to bring in additional contractors to support internal teams to reduce the backlog of void properties</a:t>
            </a:r>
          </a:p>
          <a:p>
            <a:pPr marL="342900" indent="-342900">
              <a:lnSpc>
                <a:spcPct val="107000"/>
              </a:lnSpc>
              <a:spcAft>
                <a:spcPts val="800"/>
              </a:spcAft>
              <a:buFont typeface="Symbol" panose="05050102010706020507" pitchFamily="18" charset="2"/>
              <a:buChar char="·"/>
            </a:pPr>
            <a:r>
              <a:rPr lang="en-GB" sz="1800" kern="0" dirty="0">
                <a:latin typeface="+mn-lt"/>
                <a:ea typeface="Times New Roman" panose="02020603050405020304" pitchFamily="18" charset="0"/>
                <a:cs typeface="Times New Roman" panose="02020603050405020304" pitchFamily="18" charset="0"/>
              </a:rPr>
              <a:t>Improve Performance and continue to reduce the average number of days it takes to re-let properties and increase the number of properties available for letting</a:t>
            </a:r>
          </a:p>
          <a:p>
            <a:pPr marL="342900" indent="-342900">
              <a:lnSpc>
                <a:spcPct val="107000"/>
              </a:lnSpc>
              <a:spcAft>
                <a:spcPts val="800"/>
              </a:spcAft>
              <a:buFont typeface="Symbol" panose="05050102010706020507" pitchFamily="18" charset="2"/>
              <a:buChar char="·"/>
            </a:pPr>
            <a:r>
              <a:rPr lang="en-GB" sz="1800" kern="0" dirty="0">
                <a:latin typeface="+mn-lt"/>
                <a:ea typeface="Times New Roman" panose="02020603050405020304" pitchFamily="18" charset="0"/>
                <a:cs typeface="Times New Roman" panose="02020603050405020304" pitchFamily="18" charset="0"/>
              </a:rPr>
              <a:t>Reduce the overall number of void properties within the service through a consistent approach to void property management and shared goal across all teams. </a:t>
            </a:r>
          </a:p>
          <a:p>
            <a:pPr marL="342900" indent="-342900">
              <a:lnSpc>
                <a:spcPct val="107000"/>
              </a:lnSpc>
              <a:spcAft>
                <a:spcPts val="800"/>
              </a:spcAft>
              <a:buFont typeface="Symbol" panose="05050102010706020507" pitchFamily="18" charset="2"/>
              <a:buChar char="·"/>
            </a:pPr>
            <a:endParaRPr lang="en-GB" sz="20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endParaRPr lang="en-GB" sz="2000" kern="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endParaRPr lang="en-GB" sz="2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endParaRPr lang="en-GB" sz="24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03782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4C0F6-08BB-48E2-B38C-D53EFAF67041}"/>
              </a:ext>
            </a:extLst>
          </p:cNvPr>
          <p:cNvSpPr>
            <a:spLocks noGrp="1"/>
          </p:cNvSpPr>
          <p:nvPr>
            <p:ph type="title"/>
          </p:nvPr>
        </p:nvSpPr>
        <p:spPr/>
        <p:txBody>
          <a:bodyPr/>
          <a:lstStyle/>
          <a:p>
            <a:r>
              <a:rPr lang="en-GB" dirty="0"/>
              <a:t>Service Provided </a:t>
            </a:r>
          </a:p>
        </p:txBody>
      </p:sp>
      <p:sp>
        <p:nvSpPr>
          <p:cNvPr id="3" name="Content Placeholder 2">
            <a:extLst>
              <a:ext uri="{FF2B5EF4-FFF2-40B4-BE49-F238E27FC236}">
                <a16:creationId xmlns:a16="http://schemas.microsoft.com/office/drawing/2014/main" id="{F26087D3-5051-4054-8946-1F19BCBFBA48}"/>
              </a:ext>
            </a:extLst>
          </p:cNvPr>
          <p:cNvSpPr>
            <a:spLocks noGrp="1"/>
          </p:cNvSpPr>
          <p:nvPr>
            <p:ph idx="1"/>
          </p:nvPr>
        </p:nvSpPr>
        <p:spPr/>
        <p:txBody>
          <a:bodyPr/>
          <a:lstStyle/>
          <a:p>
            <a:r>
              <a:rPr lang="en-GB" dirty="0"/>
              <a:t>Repairs Team; </a:t>
            </a:r>
          </a:p>
          <a:p>
            <a:pPr marL="0" indent="0">
              <a:buNone/>
            </a:pPr>
            <a:r>
              <a:rPr lang="en-GB" u="sng" dirty="0"/>
              <a:t>Supervision</a:t>
            </a:r>
            <a:r>
              <a:rPr lang="en-GB" dirty="0"/>
              <a:t> - Team Leaders, Team Coordinators, Damp Inspector , Senior Ops</a:t>
            </a:r>
          </a:p>
          <a:p>
            <a:pPr marL="0" indent="0">
              <a:buNone/>
            </a:pPr>
            <a:r>
              <a:rPr lang="en-GB" u="sng" dirty="0"/>
              <a:t>Trades </a:t>
            </a:r>
            <a:r>
              <a:rPr lang="en-GB" dirty="0"/>
              <a:t>– Plumber, Joiner, Plasters, Roofer, Builders, Blacksmith, Fencers, Glaziers etc.</a:t>
            </a:r>
          </a:p>
          <a:p>
            <a:pPr marL="0" indent="0">
              <a:buNone/>
            </a:pPr>
            <a:endParaRPr lang="en-GB" dirty="0"/>
          </a:p>
          <a:p>
            <a:pPr marL="0" indent="0">
              <a:buNone/>
            </a:pPr>
            <a:r>
              <a:rPr lang="en-GB" dirty="0"/>
              <a:t>Teams allocated into ward areas </a:t>
            </a:r>
          </a:p>
        </p:txBody>
      </p:sp>
    </p:spTree>
    <p:extLst>
      <p:ext uri="{BB962C8B-B14F-4D97-AF65-F5344CB8AC3E}">
        <p14:creationId xmlns:p14="http://schemas.microsoft.com/office/powerpoint/2010/main" val="4162061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34AB2-C5BF-4B60-91BE-872E7AA4ABFE}"/>
              </a:ext>
            </a:extLst>
          </p:cNvPr>
          <p:cNvSpPr>
            <a:spLocks noGrp="1"/>
          </p:cNvSpPr>
          <p:nvPr>
            <p:ph type="title"/>
          </p:nvPr>
        </p:nvSpPr>
        <p:spPr/>
        <p:txBody>
          <a:bodyPr/>
          <a:lstStyle/>
          <a:p>
            <a:r>
              <a:rPr lang="en-GB" dirty="0"/>
              <a:t>Reporting</a:t>
            </a:r>
          </a:p>
        </p:txBody>
      </p:sp>
      <p:sp>
        <p:nvSpPr>
          <p:cNvPr id="3" name="Content Placeholder 2">
            <a:extLst>
              <a:ext uri="{FF2B5EF4-FFF2-40B4-BE49-F238E27FC236}">
                <a16:creationId xmlns:a16="http://schemas.microsoft.com/office/drawing/2014/main" id="{58E1BA4D-F817-4DEA-BCB2-BEEB65084E08}"/>
              </a:ext>
            </a:extLst>
          </p:cNvPr>
          <p:cNvSpPr>
            <a:spLocks noGrp="1"/>
          </p:cNvSpPr>
          <p:nvPr>
            <p:ph idx="1"/>
          </p:nvPr>
        </p:nvSpPr>
        <p:spPr/>
        <p:txBody>
          <a:bodyPr/>
          <a:lstStyle/>
          <a:p>
            <a:r>
              <a:rPr lang="en-GB" dirty="0"/>
              <a:t>using the online interactive tool </a:t>
            </a:r>
            <a:r>
              <a:rPr lang="en-GB" dirty="0">
                <a:hlinkClick r:id="rId2"/>
              </a:rPr>
              <a:t>Request a Repair Online</a:t>
            </a:r>
            <a:endParaRPr lang="en-GB" dirty="0"/>
          </a:p>
          <a:p>
            <a:r>
              <a:rPr lang="en-GB" dirty="0"/>
              <a:t>contacting the Council CSC on 01506 280000</a:t>
            </a:r>
          </a:p>
          <a:p>
            <a:r>
              <a:rPr lang="en-GB" dirty="0"/>
              <a:t>Tenants Portal (Restricted Selection)</a:t>
            </a:r>
          </a:p>
          <a:p>
            <a:endParaRPr lang="en-GB" dirty="0"/>
          </a:p>
          <a:p>
            <a:pPr marL="0" indent="0">
              <a:buNone/>
            </a:pPr>
            <a:r>
              <a:rPr lang="en-GB" dirty="0"/>
              <a:t>Works are booked or passed to Planners for  booking</a:t>
            </a:r>
          </a:p>
        </p:txBody>
      </p:sp>
    </p:spTree>
    <p:extLst>
      <p:ext uri="{BB962C8B-B14F-4D97-AF65-F5344CB8AC3E}">
        <p14:creationId xmlns:p14="http://schemas.microsoft.com/office/powerpoint/2010/main" val="63305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78C2A-4319-4F26-9EAA-BE85E99C6391}"/>
              </a:ext>
            </a:extLst>
          </p:cNvPr>
          <p:cNvSpPr>
            <a:spLocks noGrp="1"/>
          </p:cNvSpPr>
          <p:nvPr>
            <p:ph type="title"/>
          </p:nvPr>
        </p:nvSpPr>
        <p:spPr/>
        <p:txBody>
          <a:bodyPr/>
          <a:lstStyle/>
          <a:p>
            <a:r>
              <a:rPr lang="en-GB" dirty="0"/>
              <a:t>Categories and Timescales</a:t>
            </a:r>
          </a:p>
        </p:txBody>
      </p:sp>
      <p:sp>
        <p:nvSpPr>
          <p:cNvPr id="3" name="Content Placeholder 2">
            <a:extLst>
              <a:ext uri="{FF2B5EF4-FFF2-40B4-BE49-F238E27FC236}">
                <a16:creationId xmlns:a16="http://schemas.microsoft.com/office/drawing/2014/main" id="{FD110BEE-2F2C-4FF8-B609-20D7F52A7934}"/>
              </a:ext>
            </a:extLst>
          </p:cNvPr>
          <p:cNvSpPr>
            <a:spLocks noGrp="1"/>
          </p:cNvSpPr>
          <p:nvPr>
            <p:ph idx="1"/>
          </p:nvPr>
        </p:nvSpPr>
        <p:spPr/>
        <p:txBody>
          <a:bodyPr/>
          <a:lstStyle/>
          <a:p>
            <a:r>
              <a:rPr lang="en-GB" dirty="0">
                <a:hlinkClick r:id="rId2"/>
              </a:rPr>
              <a:t>https://www.westlothian.gov.uk/request-a-repair</a:t>
            </a:r>
            <a:endParaRPr lang="en-GB" dirty="0"/>
          </a:p>
          <a:p>
            <a:pPr marL="0" indent="0">
              <a:buNone/>
            </a:pPr>
            <a:endParaRPr lang="en-GB" dirty="0"/>
          </a:p>
          <a:p>
            <a:pPr marL="0" indent="0">
              <a:buNone/>
            </a:pPr>
            <a:r>
              <a:rPr lang="en-GB" dirty="0"/>
              <a:t>Flexibility to change depending on circumstances </a:t>
            </a:r>
          </a:p>
        </p:txBody>
      </p:sp>
    </p:spTree>
    <p:extLst>
      <p:ext uri="{BB962C8B-B14F-4D97-AF65-F5344CB8AC3E}">
        <p14:creationId xmlns:p14="http://schemas.microsoft.com/office/powerpoint/2010/main" val="3813328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F216C-C938-4771-86CB-8012C7778878}"/>
              </a:ext>
            </a:extLst>
          </p:cNvPr>
          <p:cNvSpPr>
            <a:spLocks noGrp="1"/>
          </p:cNvSpPr>
          <p:nvPr>
            <p:ph type="title"/>
          </p:nvPr>
        </p:nvSpPr>
        <p:spPr/>
        <p:txBody>
          <a:bodyPr/>
          <a:lstStyle/>
          <a:p>
            <a:r>
              <a:rPr lang="en-GB" dirty="0"/>
              <a:t>Tenant Responsibilities </a:t>
            </a:r>
          </a:p>
        </p:txBody>
      </p:sp>
      <p:sp>
        <p:nvSpPr>
          <p:cNvPr id="3" name="Content Placeholder 2">
            <a:extLst>
              <a:ext uri="{FF2B5EF4-FFF2-40B4-BE49-F238E27FC236}">
                <a16:creationId xmlns:a16="http://schemas.microsoft.com/office/drawing/2014/main" id="{772CD659-E321-4883-A072-1D12F79A0850}"/>
              </a:ext>
            </a:extLst>
          </p:cNvPr>
          <p:cNvSpPr>
            <a:spLocks noGrp="1"/>
          </p:cNvSpPr>
          <p:nvPr>
            <p:ph idx="1"/>
          </p:nvPr>
        </p:nvSpPr>
        <p:spPr/>
        <p:txBody>
          <a:bodyPr/>
          <a:lstStyle/>
          <a:p>
            <a:r>
              <a:rPr lang="en-GB" dirty="0">
                <a:hlinkClick r:id="rId2"/>
              </a:rPr>
              <a:t>https://www.westlothian.gov.uk/media/993/Landlord-and-Tenant-Responsibilities-for-Repairs/pdf/Landlord_and_Tenant_Responsibilities_for_Repairs_.pdf?m=637140954537330000</a:t>
            </a:r>
            <a:endParaRPr lang="en-GB" dirty="0"/>
          </a:p>
          <a:p>
            <a:endParaRPr lang="en-GB" dirty="0"/>
          </a:p>
        </p:txBody>
      </p:sp>
    </p:spTree>
    <p:extLst>
      <p:ext uri="{BB962C8B-B14F-4D97-AF65-F5344CB8AC3E}">
        <p14:creationId xmlns:p14="http://schemas.microsoft.com/office/powerpoint/2010/main" val="426040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6B8B4-0A29-4448-A046-E82BCD6536C8}"/>
              </a:ext>
            </a:extLst>
          </p:cNvPr>
          <p:cNvSpPr>
            <a:spLocks noGrp="1"/>
          </p:cNvSpPr>
          <p:nvPr>
            <p:ph type="title"/>
          </p:nvPr>
        </p:nvSpPr>
        <p:spPr/>
        <p:txBody>
          <a:bodyPr/>
          <a:lstStyle/>
          <a:p>
            <a:r>
              <a:rPr lang="en-GB" dirty="0"/>
              <a:t>Right to Repair</a:t>
            </a:r>
          </a:p>
        </p:txBody>
      </p:sp>
      <p:sp>
        <p:nvSpPr>
          <p:cNvPr id="3" name="Content Placeholder 2">
            <a:extLst>
              <a:ext uri="{FF2B5EF4-FFF2-40B4-BE49-F238E27FC236}">
                <a16:creationId xmlns:a16="http://schemas.microsoft.com/office/drawing/2014/main" id="{4D3A1A15-D378-4BB6-BED2-5DE87B8414EE}"/>
              </a:ext>
            </a:extLst>
          </p:cNvPr>
          <p:cNvSpPr>
            <a:spLocks noGrp="1"/>
          </p:cNvSpPr>
          <p:nvPr>
            <p:ph idx="1"/>
          </p:nvPr>
        </p:nvSpPr>
        <p:spPr/>
        <p:txBody>
          <a:bodyPr/>
          <a:lstStyle/>
          <a:p>
            <a:r>
              <a:rPr lang="en-GB" dirty="0">
                <a:hlinkClick r:id="rId2"/>
              </a:rPr>
              <a:t>https://www.westlothian.gov.uk/article/44335/Right-to-Repair</a:t>
            </a:r>
            <a:endParaRPr lang="en-GB" dirty="0"/>
          </a:p>
          <a:p>
            <a:endParaRPr lang="en-GB" dirty="0"/>
          </a:p>
        </p:txBody>
      </p:sp>
    </p:spTree>
    <p:extLst>
      <p:ext uri="{BB962C8B-B14F-4D97-AF65-F5344CB8AC3E}">
        <p14:creationId xmlns:p14="http://schemas.microsoft.com/office/powerpoint/2010/main" val="959745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6E10F-3888-4E5D-9115-A69DF307F2E6}"/>
              </a:ext>
            </a:extLst>
          </p:cNvPr>
          <p:cNvSpPr>
            <a:spLocks noGrp="1"/>
          </p:cNvSpPr>
          <p:nvPr>
            <p:ph type="title"/>
          </p:nvPr>
        </p:nvSpPr>
        <p:spPr/>
        <p:txBody>
          <a:bodyPr/>
          <a:lstStyle/>
          <a:p>
            <a:r>
              <a:rPr lang="en-GB" dirty="0"/>
              <a:t>Right First Time and Follow </a:t>
            </a:r>
            <a:r>
              <a:rPr lang="en-GB" dirty="0" err="1"/>
              <a:t>Ons</a:t>
            </a:r>
            <a:endParaRPr lang="en-GB" dirty="0"/>
          </a:p>
        </p:txBody>
      </p:sp>
      <p:sp>
        <p:nvSpPr>
          <p:cNvPr id="3" name="Content Placeholder 2">
            <a:extLst>
              <a:ext uri="{FF2B5EF4-FFF2-40B4-BE49-F238E27FC236}">
                <a16:creationId xmlns:a16="http://schemas.microsoft.com/office/drawing/2014/main" id="{A1052A45-1B36-4525-992E-156CF3F68A65}"/>
              </a:ext>
            </a:extLst>
          </p:cNvPr>
          <p:cNvSpPr>
            <a:spLocks noGrp="1"/>
          </p:cNvSpPr>
          <p:nvPr>
            <p:ph idx="1"/>
          </p:nvPr>
        </p:nvSpPr>
        <p:spPr/>
        <p:txBody>
          <a:bodyPr/>
          <a:lstStyle/>
          <a:p>
            <a:r>
              <a:rPr lang="en-GB" dirty="0"/>
              <a:t>Key focus on completing works right first time</a:t>
            </a:r>
          </a:p>
          <a:p>
            <a:r>
              <a:rPr lang="en-GB" dirty="0"/>
              <a:t>Challenge of trades getting first visibility </a:t>
            </a:r>
          </a:p>
          <a:p>
            <a:r>
              <a:rPr lang="en-GB" dirty="0"/>
              <a:t>Van Stocks, Correct Materials as Stock Items in stores</a:t>
            </a:r>
          </a:p>
          <a:p>
            <a:r>
              <a:rPr lang="en-GB" dirty="0"/>
              <a:t>Follow On Process – Stages Updates </a:t>
            </a:r>
          </a:p>
        </p:txBody>
      </p:sp>
    </p:spTree>
    <p:extLst>
      <p:ext uri="{BB962C8B-B14F-4D97-AF65-F5344CB8AC3E}">
        <p14:creationId xmlns:p14="http://schemas.microsoft.com/office/powerpoint/2010/main" val="1278963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6C41CC-CCF0-A4F7-C0F1-4499953D55E5}"/>
              </a:ext>
            </a:extLst>
          </p:cNvPr>
          <p:cNvSpPr txBox="1"/>
          <p:nvPr/>
        </p:nvSpPr>
        <p:spPr>
          <a:xfrm>
            <a:off x="539552" y="692696"/>
            <a:ext cx="8064896" cy="4247317"/>
          </a:xfrm>
          <a:prstGeom prst="rect">
            <a:avLst/>
          </a:prstGeom>
          <a:noFill/>
        </p:spPr>
        <p:txBody>
          <a:bodyPr wrap="square">
            <a:spAutoFit/>
          </a:bodyPr>
          <a:lstStyle/>
          <a:p>
            <a:endParaRPr lang="en-GB" sz="5400" dirty="0"/>
          </a:p>
          <a:p>
            <a:endParaRPr lang="en-GB" sz="5400" dirty="0"/>
          </a:p>
          <a:p>
            <a:r>
              <a:rPr lang="en-GB" sz="5400" dirty="0"/>
              <a:t>Damp and Mould – New Reporting and Recording Process</a:t>
            </a:r>
          </a:p>
        </p:txBody>
      </p:sp>
    </p:spTree>
    <p:extLst>
      <p:ext uri="{BB962C8B-B14F-4D97-AF65-F5344CB8AC3E}">
        <p14:creationId xmlns:p14="http://schemas.microsoft.com/office/powerpoint/2010/main" val="323487032"/>
      </p:ext>
    </p:extLst>
  </p:cSld>
  <p:clrMapOvr>
    <a:masterClrMapping/>
  </p:clrMapOvr>
</p:sld>
</file>

<file path=ppt/theme/theme1.xml><?xml version="1.0" encoding="utf-8"?>
<a:theme xmlns:a="http://schemas.openxmlformats.org/drawingml/2006/main" name="Blank Presentation">
  <a:themeElements>
    <a:clrScheme name="WLC colours">
      <a:dk1>
        <a:sysClr val="windowText" lastClr="000000"/>
      </a:dk1>
      <a:lt1>
        <a:sysClr val="window" lastClr="FFFFFF"/>
      </a:lt1>
      <a:dk2>
        <a:srgbClr val="4E5B6F"/>
      </a:dk2>
      <a:lt2>
        <a:srgbClr val="DD5F13"/>
      </a:lt2>
      <a:accent1>
        <a:srgbClr val="00684E"/>
      </a:accent1>
      <a:accent2>
        <a:srgbClr val="007C78"/>
      </a:accent2>
      <a:accent3>
        <a:srgbClr val="F7A800"/>
      </a:accent3>
      <a:accent4>
        <a:srgbClr val="B00060"/>
      </a:accent4>
      <a:accent5>
        <a:srgbClr val="7F56C5"/>
      </a:accent5>
      <a:accent6>
        <a:srgbClr val="407CCA"/>
      </a:accent6>
      <a:hlink>
        <a:srgbClr val="008FBE"/>
      </a:hlink>
      <a:folHlink>
        <a:srgbClr val="82BC00"/>
      </a:folHlink>
    </a:clrScheme>
    <a:fontScheme name="Blank Presentation">
      <a:majorFont>
        <a:latin typeface="Myriad Roman"/>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etadata xmlns="http://www.objective.com/ecm/document/metadata/BBD2BD85151E45F38DBBD52365A3AE84" version="1.0.0">
  <systemFields>
    <field name="Objective-Id">
      <value order="0">A12900976</value>
    </field>
    <field name="Objective-Title">
      <value order="0">2020-11 Building services Key Performance Indicators</value>
    </field>
    <field name="Objective-Description">
      <value order="0"/>
    </field>
    <field name="Objective-CreationStamp">
      <value order="0">2020-11-30T11:18:09Z</value>
    </field>
    <field name="Objective-IsApproved">
      <value order="0">false</value>
    </field>
    <field name="Objective-IsPublished">
      <value order="0">true</value>
    </field>
    <field name="Objective-DatePublished">
      <value order="0">2020-11-30T11:18:27Z</value>
    </field>
    <field name="Objective-ModificationStamp">
      <value order="0">2022-02-14T10:19:58Z</value>
    </field>
    <field name="Objective-Owner">
      <value order="0">Evans, Dyann</value>
    </field>
    <field name="Objective-Path">
      <value order="0">Objective Global Folder:WLC File Plan:Housing Customer and Building Services:Management Services:Quality Assurance - P&amp;C:Tenant Participation:002. Meetings &amp; Groups:Capital and Repair Working Group:2020</value>
    </field>
    <field name="Objective-Parent">
      <value order="0">2020</value>
    </field>
    <field name="Objective-State">
      <value order="0">Published</value>
    </field>
    <field name="Objective-VersionId">
      <value order="0">vA16057104</value>
    </field>
    <field name="Objective-Version">
      <value order="0">1.0</value>
    </field>
    <field name="Objective-VersionNumber">
      <value order="0">2</value>
    </field>
    <field name="Objective-VersionComment">
      <value order="0">Version 2</value>
    </field>
    <field name="Objective-FileNumber">
      <value order="0">qA951022</value>
    </field>
    <field name="Objective-Classification">
      <value order="0">OFFICIAL</value>
    </field>
    <field name="Objective-Caveats">
      <value order="0"/>
    </field>
  </systemFields>
  <catalogues>
    <catalogue name="Document Type Catalogue" type="type" ori="id:cA4">
      <field name="Objective-Meridio ID">
        <value order="0"/>
      </field>
      <field name="Objective-Author">
        <value order="0"/>
      </field>
      <field name="Objective-Document Date">
        <value order="0"/>
      </field>
      <field name="Objective-Connect Creator">
        <value order="0"/>
      </field>
    </catalogue>
  </catalogues>
</metadata>
</file>

<file path=customXml/itemProps1.xml><?xml version="1.0" encoding="utf-8"?>
<ds:datastoreItem xmlns:ds="http://schemas.openxmlformats.org/officeDocument/2006/customXml" ds:itemID="{5745109E-2DDF-40CB-AC2B-FF9B10C90820}">
  <ds:schemaRefs>
    <ds:schemaRef ds:uri="http://www.objective.com/ecm/document/metadata/BBD2BD85151E45F38DBBD52365A3AE84"/>
  </ds:schemaRefs>
</ds:datastoreItem>
</file>

<file path=docProps/app.xml><?xml version="1.0" encoding="utf-8"?>
<Properties xmlns="http://schemas.openxmlformats.org/officeDocument/2006/extended-properties" xmlns:vt="http://schemas.openxmlformats.org/officeDocument/2006/docPropsVTypes">
  <Template/>
  <TotalTime>2505</TotalTime>
  <Words>1161</Words>
  <Application>Microsoft Office PowerPoint</Application>
  <PresentationFormat>On-screen Show (4:3)</PresentationFormat>
  <Paragraphs>239</Paragraphs>
  <Slides>20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Abadi</vt:lpstr>
      <vt:lpstr>Aptos</vt:lpstr>
      <vt:lpstr>Arial</vt:lpstr>
      <vt:lpstr>Calibri</vt:lpstr>
      <vt:lpstr>Myriad Roman</vt:lpstr>
      <vt:lpstr>Symbol</vt:lpstr>
      <vt:lpstr>Times</vt:lpstr>
      <vt:lpstr>Times New Roman</vt:lpstr>
      <vt:lpstr>Blank Presentation</vt:lpstr>
      <vt:lpstr>Building Services Repairs Service  Presented by Andrew Campbell Building Services Repairs  Team Leader </vt:lpstr>
      <vt:lpstr>Introduction</vt:lpstr>
      <vt:lpstr>Service Provided </vt:lpstr>
      <vt:lpstr>Reporting</vt:lpstr>
      <vt:lpstr>Categories and Timescales</vt:lpstr>
      <vt:lpstr>Tenant Responsibilities </vt:lpstr>
      <vt:lpstr>Right to Repair</vt:lpstr>
      <vt:lpstr>Right First Time and Follow Ons</vt:lpstr>
      <vt:lpstr>PowerPoint Presentation</vt:lpstr>
      <vt:lpstr>PowerPoint Presentation</vt:lpstr>
      <vt:lpstr>PowerPoint Presentation</vt:lpstr>
      <vt:lpstr>PowerPoint Presentation</vt:lpstr>
      <vt:lpstr>Monthly Data</vt:lpstr>
      <vt:lpstr>Gas Servicing</vt:lpstr>
      <vt:lpstr>Compliments</vt:lpstr>
      <vt:lpstr>PowerPoint Presentation</vt:lpstr>
      <vt:lpstr>PowerPoint Presentation</vt:lpstr>
      <vt:lpstr>PowerPoint Presentation</vt:lpstr>
      <vt:lpstr>PowerPoint Presentation</vt:lpstr>
      <vt:lpstr>PowerPoint Presentation</vt:lpstr>
    </vt:vector>
  </TitlesOfParts>
  <Company>閈]皤逄懘뿿�</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paul wilkins</dc:creator>
  <cp:lastModifiedBy>Campbell, Andrew</cp:lastModifiedBy>
  <cp:revision>182</cp:revision>
  <dcterms:created xsi:type="dcterms:W3CDTF">2006-09-28T15:24:01Z</dcterms:created>
  <dcterms:modified xsi:type="dcterms:W3CDTF">2026-07-23T12:58:16Z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Comment">
    <vt:lpwstr/>
  </property>
  <property fmtid="{D5CDD505-2E9C-101B-9397-08002B2CF9AE}" pid="4" name="Objective-Meridio ID [system]">
    <vt:lpwstr/>
  </property>
  <property fmtid="{D5CDD505-2E9C-101B-9397-08002B2CF9AE}" pid="5" name="Objective-Author [system]">
    <vt:lpwstr/>
  </property>
  <property fmtid="{D5CDD505-2E9C-101B-9397-08002B2CF9AE}" pid="6" name="Objective-Document Date [system]">
    <vt:lpwstr/>
  </property>
  <property fmtid="{D5CDD505-2E9C-101B-9397-08002B2CF9AE}" pid="7" name="Objective-Connect Creator [system]">
    <vt:lpwstr/>
  </property>
  <property fmtid="{D5CDD505-2E9C-101B-9397-08002B2CF9AE}" pid="8" name="Customer-Id">
    <vt:lpwstr>BBD2BD85151E45F38DBBD52365A3AE84</vt:lpwstr>
  </property>
  <property fmtid="{D5CDD505-2E9C-101B-9397-08002B2CF9AE}" pid="9" name="Objective-Id">
    <vt:lpwstr>A12900976</vt:lpwstr>
  </property>
  <property fmtid="{D5CDD505-2E9C-101B-9397-08002B2CF9AE}" pid="10" name="Objective-Title">
    <vt:lpwstr>2020-11 Building services Key Performance Indicators</vt:lpwstr>
  </property>
  <property fmtid="{D5CDD505-2E9C-101B-9397-08002B2CF9AE}" pid="11" name="Objective-Description">
    <vt:lpwstr/>
  </property>
  <property fmtid="{D5CDD505-2E9C-101B-9397-08002B2CF9AE}" pid="12" name="Objective-CreationStamp">
    <vt:filetime>2020-11-30T11:18:09Z</vt:filetime>
  </property>
  <property fmtid="{D5CDD505-2E9C-101B-9397-08002B2CF9AE}" pid="13" name="Objective-IsApproved">
    <vt:bool>false</vt:bool>
  </property>
  <property fmtid="{D5CDD505-2E9C-101B-9397-08002B2CF9AE}" pid="14" name="Objective-IsPublished">
    <vt:bool>true</vt:bool>
  </property>
  <property fmtid="{D5CDD505-2E9C-101B-9397-08002B2CF9AE}" pid="15" name="Objective-DatePublished">
    <vt:filetime>2020-11-30T11:18:27Z</vt:filetime>
  </property>
  <property fmtid="{D5CDD505-2E9C-101B-9397-08002B2CF9AE}" pid="16" name="Objective-ModificationStamp">
    <vt:filetime>2022-02-14T10:19:58Z</vt:filetime>
  </property>
  <property fmtid="{D5CDD505-2E9C-101B-9397-08002B2CF9AE}" pid="17" name="Objective-Owner">
    <vt:lpwstr>Evans, Dyann</vt:lpwstr>
  </property>
  <property fmtid="{D5CDD505-2E9C-101B-9397-08002B2CF9AE}" pid="18" name="Objective-Path">
    <vt:lpwstr>Objective Global Folder:WLC File Plan:Housing Customer and Building Services:Management Services:Quality Assurance - P&amp;C:Tenant Participation:002. Meetings &amp; Groups:Capital and Repair Working Group:2020</vt:lpwstr>
  </property>
  <property fmtid="{D5CDD505-2E9C-101B-9397-08002B2CF9AE}" pid="19" name="Objective-Parent">
    <vt:lpwstr>2020</vt:lpwstr>
  </property>
  <property fmtid="{D5CDD505-2E9C-101B-9397-08002B2CF9AE}" pid="20" name="Objective-State">
    <vt:lpwstr>Published</vt:lpwstr>
  </property>
  <property fmtid="{D5CDD505-2E9C-101B-9397-08002B2CF9AE}" pid="21" name="Objective-VersionId">
    <vt:lpwstr>vA16057104</vt:lpwstr>
  </property>
  <property fmtid="{D5CDD505-2E9C-101B-9397-08002B2CF9AE}" pid="22" name="Objective-Version">
    <vt:lpwstr>1.0</vt:lpwstr>
  </property>
  <property fmtid="{D5CDD505-2E9C-101B-9397-08002B2CF9AE}" pid="23" name="Objective-VersionNumber">
    <vt:r8>2</vt:r8>
  </property>
  <property fmtid="{D5CDD505-2E9C-101B-9397-08002B2CF9AE}" pid="24" name="Objective-VersionComment">
    <vt:lpwstr>Version 2</vt:lpwstr>
  </property>
  <property fmtid="{D5CDD505-2E9C-101B-9397-08002B2CF9AE}" pid="25" name="Objective-FileNumber">
    <vt:lpwstr>qA951022</vt:lpwstr>
  </property>
  <property fmtid="{D5CDD505-2E9C-101B-9397-08002B2CF9AE}" pid="26" name="Objective-Classification">
    <vt:lpwstr>OFFICIAL</vt:lpwstr>
  </property>
  <property fmtid="{D5CDD505-2E9C-101B-9397-08002B2CF9AE}" pid="27" name="Objective-Caveats">
    <vt:lpwstr/>
  </property>
  <property fmtid="{D5CDD505-2E9C-101B-9397-08002B2CF9AE}" pid="28" name="Objective-Meridio ID">
    <vt:lpwstr/>
  </property>
  <property fmtid="{D5CDD505-2E9C-101B-9397-08002B2CF9AE}" pid="29" name="Objective-Author">
    <vt:lpwstr/>
  </property>
  <property fmtid="{D5CDD505-2E9C-101B-9397-08002B2CF9AE}" pid="30" name="Objective-Document Date">
    <vt:lpwstr/>
  </property>
  <property fmtid="{D5CDD505-2E9C-101B-9397-08002B2CF9AE}" pid="31" name="Objective-Connect Creator">
    <vt:lpwstr/>
  </property>
</Properties>
</file>