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ser, Katherine" initials="PK" lastIdx="1" clrIdx="0">
    <p:extLst>
      <p:ext uri="{19B8F6BF-5375-455C-9EA6-DF929625EA0E}">
        <p15:presenceInfo xmlns:p15="http://schemas.microsoft.com/office/powerpoint/2012/main" userId="S-1-5-21-3049203233-2067060792-4062635348-543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09T09:05:22.584" idx="1">
    <p:pos x="5273" y="510"/>
    <p:text>change invest in West lothian logo to SG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8B15-E11E-2F51-9D95-4971146AC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A3F7F-CF55-0550-ECE6-6116E19F3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9F05A-41F5-3246-0FFB-212DA1F2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2FA7-58C1-42DE-A4BC-AC35CB809F0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996B8-CC8E-0ED8-CABB-D0A423F44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88E8A-0CEB-0EEE-BE6E-DF9D91B7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A3BE-BC65-4DBE-9C29-32E71BDCF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82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85BC-E68B-026D-7C2A-D1C87B329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E5A9A-A890-8BF2-5CFB-39C2ABAA4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3FC13-0692-7D8F-C6AE-3368EB4C0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2FA7-58C1-42DE-A4BC-AC35CB809F0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65ED8-65C5-46F5-7DB2-5E5569CF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49206-944A-AC4D-D4EF-08C5D8A5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A3BE-BC65-4DBE-9C29-32E71BDCF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2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C786FD-6BA8-1FC5-1600-4F105E3F2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DBBDF-BA1C-8C4C-A8E0-6AB0CF805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70180-3C85-25CA-A7E6-58B80DB1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2FA7-58C1-42DE-A4BC-AC35CB809F0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E35A8-CD74-AB28-462C-100119D49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2E7DC-7A40-8F1A-9A74-6AA46404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A3BE-BC65-4DBE-9C29-32E71BDCF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35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4052-765E-3261-5E40-D70960D4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51810-B650-AB40-121B-E576AD57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5966D-E3D0-3A7D-3939-0A303DFB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2FA7-58C1-42DE-A4BC-AC35CB809F0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E79F7-F794-DE13-33FA-6888D213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00B0-028C-2E04-B744-9EFDFD3C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A3BE-BC65-4DBE-9C29-32E71BDCF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9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CFD5-B73E-FD11-9553-9DAA21CD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84FEC-1EC9-C235-43A3-BA6B3292F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67F1B-3D4D-9FE9-CFEB-F7241F4C7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2FA7-58C1-42DE-A4BC-AC35CB809F0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54AA8-9C3D-222A-204D-A0BD0B49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95985-6A5F-AD54-A390-EFE8BFF8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A3BE-BC65-4DBE-9C29-32E71BDCF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36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5E2CF-0C54-DEFA-9AA3-2855421F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EFA75-8738-2D33-27CD-22F3EF515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3F6DC-76C9-8848-544E-17C97C096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4072D-05F4-7481-F57A-667FBEF9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2FA7-58C1-42DE-A4BC-AC35CB809F0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7278E-ED25-EF9E-A6A6-204AA978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C0D6A-7829-263D-58DB-B2DAD8C2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A3BE-BC65-4DBE-9C29-32E71BDCF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E987F-A201-08E6-5AA6-EE4B4424F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0F2A6-FD4C-46A3-B107-BEBBCA28F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0DB4F-C749-B493-05F3-69F3BDF5A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ABB1AA-AAD8-9E47-C89E-150C59B63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B2D904-7123-E4C7-4BBF-F15130C4F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09A090-2CF2-DBFF-238F-E975FAC1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2FA7-58C1-42DE-A4BC-AC35CB809F0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F033F7-46B2-E3A2-CAD2-11C108A0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35E51D-D441-E9E5-5B37-34322A5C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A3BE-BC65-4DBE-9C29-32E71BDCF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48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FE951-3147-F241-A44F-BD150813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F9E20-4CA7-DFF8-D326-876A8848A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2FA7-58C1-42DE-A4BC-AC35CB809F0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3A866-5E74-D846-A14B-48481AA3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CCFA3-1CB4-3F4C-3DC8-069384B7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A3BE-BC65-4DBE-9C29-32E71BDCF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86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17E5B4-654F-CB28-EB86-ED9AC518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2FA7-58C1-42DE-A4BC-AC35CB809F0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40195-1FA0-C751-0FD8-C816736F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41297-501F-EBD9-3DE7-223D8BFD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A3BE-BC65-4DBE-9C29-32E71BDCF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1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308CD-D077-08E2-D038-7BDB8FCC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F09D1-A60A-7DB4-C1F0-2D3F323E6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3A67B-ACCD-0727-C11B-E73B979C1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7527E-8DA2-3E71-1DD9-8B353F17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2FA7-58C1-42DE-A4BC-AC35CB809F0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4342B-1B0E-8281-B27E-CD65DAB13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B7E79-9EAF-CC3F-6DB2-02A20789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A3BE-BC65-4DBE-9C29-32E71BDCF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77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E762F-5443-E825-63E2-CDDDE6A9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BDD156-95F2-15B4-521D-F7CD8EAA4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0825B2-44C8-E4C4-2D95-129505CDC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47D6F-A0EF-49F2-3A81-6C19C4B8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2FA7-58C1-42DE-A4BC-AC35CB809F0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F514E-FB63-DD7B-2B89-A2C9AE66C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E3D93-8A87-B909-C78F-762D75EAB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EA3BE-BC65-4DBE-9C29-32E71BDCF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07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1FAD11-7E67-0118-4B1F-8C3A79A2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3C7EF-0099-0AF6-5064-907E5512C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153FC-43B2-3D56-F4FB-6DD473269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3C2FA7-58C1-42DE-A4BC-AC35CB809F09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6D59E-BA63-EC66-CC8A-D0671DD3F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1A6C7-CAF4-3F5C-BA8C-EB348A098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AEA3BE-BC65-4DBE-9C29-32E71BDCF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7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57771-7694-F39A-8C18-CBA1029BAE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RCLLD User Guide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3D1BD-E16B-882E-9177-BB715698EB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17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7FDFA-07C3-7A7F-BC88-FA1CAD97D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4566"/>
            <a:ext cx="10515600" cy="5742397"/>
          </a:xfrm>
        </p:spPr>
        <p:txBody>
          <a:bodyPr/>
          <a:lstStyle/>
          <a:p>
            <a:r>
              <a:rPr lang="en-US" dirty="0"/>
              <a:t>When you open the claim link it will look like this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Clicking will open this screen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3CFB8-CC52-136D-35E8-97D9EFF7B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83" y="809005"/>
            <a:ext cx="7995683" cy="2619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77D344-C1ED-8CF2-94A4-573A03BFD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256" y="3180842"/>
            <a:ext cx="6556744" cy="32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2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D917B-B7D0-D8CF-4668-52F93B496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0363"/>
            <a:ext cx="10515600" cy="5666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Complete the required uploads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you are not VAT registered then you do not need to complete the value ex VAT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74EF4-43B4-0304-0F1A-29E3F1B91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75" y="1222744"/>
            <a:ext cx="8778330" cy="394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17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6A967-6544-4353-1B2A-DAAA8B5E5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733645"/>
            <a:ext cx="10515600" cy="5836721"/>
          </a:xfrm>
        </p:spPr>
        <p:txBody>
          <a:bodyPr/>
          <a:lstStyle/>
          <a:p>
            <a:r>
              <a:rPr lang="en-US" dirty="0"/>
              <a:t>It will look like this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3541A-6F49-C28E-0308-A8ADFE424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480" y="1573618"/>
            <a:ext cx="7326794" cy="351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8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903A4-C326-CF3C-583B-018A657F3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5302"/>
            <a:ext cx="10515600" cy="5751661"/>
          </a:xfrm>
        </p:spPr>
        <p:txBody>
          <a:bodyPr/>
          <a:lstStyle/>
          <a:p>
            <a:r>
              <a:rPr lang="en-US" dirty="0"/>
              <a:t>When you upload it will look like this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760C2-1568-7AB3-4CD8-612F42275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77305"/>
            <a:ext cx="9831572" cy="48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86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3A94A-C904-3E58-89B7-5395D4BCC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1507"/>
            <a:ext cx="10515600" cy="5815456"/>
          </a:xfrm>
        </p:spPr>
        <p:txBody>
          <a:bodyPr/>
          <a:lstStyle/>
          <a:p>
            <a:r>
              <a:rPr lang="en-US" dirty="0"/>
              <a:t>You can build up your claim before submitting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E4642-A1C8-2A9D-7513-5316713DA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252" y="1307805"/>
            <a:ext cx="10039748" cy="540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8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88526-947A-35F7-ABEF-15F8F4EB6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670"/>
            <a:ext cx="10515600" cy="5762293"/>
          </a:xfrm>
        </p:spPr>
        <p:txBody>
          <a:bodyPr/>
          <a:lstStyle/>
          <a:p>
            <a:r>
              <a:rPr lang="en-US" dirty="0"/>
              <a:t>Once you have submitted a claim it can’t be changed, but it is possible that your coordinator may reject it if there is a problem. </a:t>
            </a:r>
          </a:p>
          <a:p>
            <a:r>
              <a:rPr lang="en-US" dirty="0"/>
              <a:t>You can simply use the SAME link to create </a:t>
            </a:r>
            <a:r>
              <a:rPr lang="en-US" dirty="0">
                <a:solidFill>
                  <a:srgbClr val="FF0000"/>
                </a:solidFill>
              </a:rPr>
              <a:t>your next </a:t>
            </a:r>
            <a:r>
              <a:rPr lang="en-US" dirty="0"/>
              <a:t>claim by clicking the Make Claim button and repeating the process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C92FD-DDE5-DDD2-E7D4-9A428D6B5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219" y="2675463"/>
            <a:ext cx="8789581" cy="367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80F0F-D94C-2915-EBF5-C3F84DB36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2139"/>
            <a:ext cx="10515600" cy="580482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</a:t>
            </a:r>
            <a:r>
              <a:rPr lang="en-US" dirty="0"/>
              <a:t> payment of your claim will be made directly </a:t>
            </a:r>
            <a:r>
              <a:rPr lang="en-US" dirty="0">
                <a:solidFill>
                  <a:srgbClr val="FF0000"/>
                </a:solidFill>
              </a:rPr>
              <a:t>via West Lothian Councils own systems</a:t>
            </a:r>
          </a:p>
          <a:p>
            <a:r>
              <a:rPr lang="en-US" dirty="0"/>
              <a:t>Once your grant is fully claimed and paid, it will be marked closed and will no longer be available for any additional claims</a:t>
            </a:r>
          </a:p>
          <a:p>
            <a:r>
              <a:rPr lang="en-US" dirty="0"/>
              <a:t>You will get notification of this for your records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07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BF93B-C931-9605-9172-F08325D61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5101"/>
            <a:ext cx="10515600" cy="5651862"/>
          </a:xfrm>
        </p:spPr>
        <p:txBody>
          <a:bodyPr>
            <a:normAutofit/>
          </a:bodyPr>
          <a:lstStyle/>
          <a:p>
            <a:r>
              <a:rPr lang="en-US" dirty="0"/>
              <a:t>You will have been sent a link by the RCLLD coordinator</a:t>
            </a:r>
          </a:p>
          <a:p>
            <a:r>
              <a:rPr lang="en-US" dirty="0"/>
              <a:t>This link is the initial stage application called Expression of Interest (EOI)</a:t>
            </a:r>
          </a:p>
          <a:p>
            <a:r>
              <a:rPr lang="en-US" dirty="0"/>
              <a:t>Complete all the details – you can save as draft and return to it if required (if you lose your link, please contact the coordinator who can resend to you)</a:t>
            </a:r>
          </a:p>
          <a:p>
            <a:r>
              <a:rPr lang="en-US" dirty="0"/>
              <a:t>When you are happy that all information is complete, then press Submit and it will be sent to the coordinator to review</a:t>
            </a:r>
          </a:p>
          <a:p>
            <a:pPr lvl="1"/>
            <a:r>
              <a:rPr lang="en-US" dirty="0"/>
              <a:t>If there are any issues with the information, then it can be returned to you by the coordinator for additional details to be added</a:t>
            </a:r>
          </a:p>
          <a:p>
            <a:pPr lvl="1"/>
            <a:r>
              <a:rPr lang="en-US" dirty="0"/>
              <a:t>If you do not meet the criteria, then you will receive an email advising of this</a:t>
            </a:r>
          </a:p>
          <a:p>
            <a:pPr lvl="1"/>
            <a:r>
              <a:rPr lang="en-US" dirty="0"/>
              <a:t>If the coordinator is happy with the EOI, then it will be approved and a full application emailed to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42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452B-7F50-4D80-0F6C-912EACD7B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4154"/>
            <a:ext cx="10515600" cy="5642809"/>
          </a:xfrm>
        </p:spPr>
        <p:txBody>
          <a:bodyPr/>
          <a:lstStyle/>
          <a:p>
            <a:r>
              <a:rPr lang="en-US" dirty="0"/>
              <a:t>Click the link in the email that you will receive to complete </a:t>
            </a:r>
            <a:r>
              <a:rPr lang="en-US" dirty="0">
                <a:solidFill>
                  <a:srgbClr val="FF0000"/>
                </a:solidFill>
              </a:rPr>
              <a:t>the full application</a:t>
            </a:r>
            <a:r>
              <a:rPr lang="en-US" dirty="0"/>
              <a:t>. The information that was provided as part of the EOI will still be there and won’t require to be completed again</a:t>
            </a:r>
          </a:p>
          <a:p>
            <a:r>
              <a:rPr lang="en-US" dirty="0"/>
              <a:t>When you are happy that all information is complete, then press Submit and it will be sent to the coordinator to review</a:t>
            </a:r>
          </a:p>
          <a:p>
            <a:pPr lvl="1"/>
            <a:r>
              <a:rPr lang="en-US" dirty="0"/>
              <a:t>If there are any issues with the information, then it can be returned to you by the coordinator for additional details to be added</a:t>
            </a:r>
          </a:p>
          <a:p>
            <a:pPr lvl="1"/>
            <a:r>
              <a:rPr lang="en-US" dirty="0"/>
              <a:t>If you do not meet the criteria, then you will receive an email advising of this</a:t>
            </a:r>
          </a:p>
          <a:p>
            <a:pPr lvl="1"/>
            <a:r>
              <a:rPr lang="en-US" dirty="0"/>
              <a:t>If the coordinator is happy with the application, then it will be passed to the Local Action Group for full approval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91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A2374-C167-5A8D-3F9E-8E42C3277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818"/>
            <a:ext cx="10515600" cy="5869145"/>
          </a:xfrm>
        </p:spPr>
        <p:txBody>
          <a:bodyPr/>
          <a:lstStyle/>
          <a:p>
            <a:r>
              <a:rPr lang="en-US" dirty="0"/>
              <a:t>Each application will be reviewed by the LAG</a:t>
            </a:r>
          </a:p>
          <a:p>
            <a:pPr lvl="1"/>
            <a:r>
              <a:rPr lang="en-US" dirty="0"/>
              <a:t>If there are any issues with the information, then your application will be  returned to you by the coordinator for additional details to be added</a:t>
            </a:r>
          </a:p>
          <a:p>
            <a:pPr lvl="1"/>
            <a:r>
              <a:rPr lang="en-US" dirty="0"/>
              <a:t>If you do not meet the approval criteria, then you will receive an email advising of this</a:t>
            </a:r>
          </a:p>
          <a:p>
            <a:pPr lvl="1"/>
            <a:r>
              <a:rPr lang="en-US" dirty="0"/>
              <a:t>If the LAG are happy with the application, then it will be </a:t>
            </a:r>
            <a:r>
              <a:rPr lang="en-US" dirty="0">
                <a:solidFill>
                  <a:srgbClr val="FF0000"/>
                </a:solidFill>
              </a:rPr>
              <a:t>approved</a:t>
            </a:r>
            <a:r>
              <a:rPr lang="en-US" dirty="0"/>
              <a:t>, with any additional conditions that are unique to your application, and a formal offer letter will be sent.</a:t>
            </a:r>
          </a:p>
          <a:p>
            <a:r>
              <a:rPr lang="en-US" dirty="0"/>
              <a:t>The offer </a:t>
            </a:r>
            <a:r>
              <a:rPr lang="en-US" dirty="0">
                <a:solidFill>
                  <a:srgbClr val="FF0000"/>
                </a:solidFill>
              </a:rPr>
              <a:t>of grant </a:t>
            </a:r>
            <a:r>
              <a:rPr lang="en-US" dirty="0"/>
              <a:t>letter will come via an email and is a fully UK and Scottish government approved e-sign 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47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A8A9B-835B-83AA-D24F-F9EC01ED6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0246"/>
            <a:ext cx="10515600" cy="5796717"/>
          </a:xfrm>
        </p:spPr>
        <p:txBody>
          <a:bodyPr/>
          <a:lstStyle/>
          <a:p>
            <a:r>
              <a:rPr lang="en-US" dirty="0"/>
              <a:t>It will look like this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B32293-A656-23E7-049C-946673D7D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359" y="1310900"/>
            <a:ext cx="8709533" cy="554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1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72C6B-9091-6CBF-369E-C365BD5DA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5925"/>
            <a:ext cx="10515600" cy="5851038"/>
          </a:xfrm>
        </p:spPr>
        <p:txBody>
          <a:bodyPr/>
          <a:lstStyle/>
          <a:p>
            <a:r>
              <a:rPr lang="en-US" dirty="0"/>
              <a:t>Clicking the link will open the formal letter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8CEB8-7EAA-6498-F96D-BA0ABC527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437" y="1358019"/>
            <a:ext cx="10204075" cy="50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4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26D96-07F1-FE46-B54B-775BF2CA2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1727"/>
            <a:ext cx="10515600" cy="5715236"/>
          </a:xfrm>
        </p:spPr>
        <p:txBody>
          <a:bodyPr/>
          <a:lstStyle/>
          <a:p>
            <a:r>
              <a:rPr lang="en-US" dirty="0"/>
              <a:t>Clicking the box will allow you to</a:t>
            </a:r>
          </a:p>
          <a:p>
            <a:pPr lvl="1"/>
            <a:r>
              <a:rPr lang="en-US" dirty="0"/>
              <a:t>Sign by using your mouse (or finger on a phone)</a:t>
            </a:r>
          </a:p>
          <a:p>
            <a:pPr lvl="1"/>
            <a:r>
              <a:rPr lang="en-US" dirty="0"/>
              <a:t>Upload a pre-made signature image</a:t>
            </a:r>
          </a:p>
          <a:p>
            <a:pPr lvl="1"/>
            <a:r>
              <a:rPr lang="en-GB" dirty="0"/>
              <a:t>Insert a typed signature from your keyboard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FC05F-45E5-DDB8-9A0B-6DDAD7B05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62" y="2196291"/>
            <a:ext cx="4501694" cy="2246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CADB9F-BCE9-D7D8-43BB-527F105E0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140" y="3150606"/>
            <a:ext cx="5548660" cy="2003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551770-7204-08F7-DF11-455AC083A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675" y="4887479"/>
            <a:ext cx="3805991" cy="16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F9027-2E91-DB6E-CB3F-F1B14B9A6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8887"/>
            <a:ext cx="10515600" cy="5688076"/>
          </a:xfrm>
        </p:spPr>
        <p:txBody>
          <a:bodyPr/>
          <a:lstStyle/>
          <a:p>
            <a:r>
              <a:rPr lang="en-US" dirty="0"/>
              <a:t>Once you have decided on the method of signing, press the Confirm button</a:t>
            </a:r>
          </a:p>
          <a:p>
            <a:r>
              <a:rPr lang="en-US" dirty="0"/>
              <a:t>Your signature will be inserted into the box, then submit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EEA72-5A86-6A70-85BD-714E49ADA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606" y="2061031"/>
            <a:ext cx="6760596" cy="430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0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204BE-D78B-C9F3-F08D-7AAA06D85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0246"/>
            <a:ext cx="10515600" cy="5796717"/>
          </a:xfrm>
        </p:spPr>
        <p:txBody>
          <a:bodyPr/>
          <a:lstStyle/>
          <a:p>
            <a:r>
              <a:rPr lang="en-US" dirty="0"/>
              <a:t>You will get a confirmation email with a PDF of your signed document for your records</a:t>
            </a:r>
          </a:p>
          <a:p>
            <a:r>
              <a:rPr lang="en-US" dirty="0"/>
              <a:t>You will then get another email with how to make your claim.</a:t>
            </a:r>
          </a:p>
          <a:p>
            <a:r>
              <a:rPr lang="en-US" dirty="0"/>
              <a:t>This email should be kept safe, but your coordinator will be able to resend if required</a:t>
            </a:r>
          </a:p>
          <a:p>
            <a:r>
              <a:rPr lang="en-US" dirty="0"/>
              <a:t>It contains a link for you to upload any documents, receipts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 that are required to support your claim against your grant offer</a:t>
            </a:r>
          </a:p>
          <a:p>
            <a:r>
              <a:rPr lang="en-US" dirty="0"/>
              <a:t>It is possible to make multiple claims</a:t>
            </a:r>
          </a:p>
          <a:p>
            <a:r>
              <a:rPr lang="en-US" dirty="0"/>
              <a:t>You will have been asked to breakdown your </a:t>
            </a:r>
            <a:r>
              <a:rPr lang="en-US" dirty="0">
                <a:solidFill>
                  <a:srgbClr val="FF0000"/>
                </a:solidFill>
              </a:rPr>
              <a:t>expenditure into cost headings </a:t>
            </a:r>
            <a:r>
              <a:rPr lang="en-US" dirty="0"/>
              <a:t>such as Training, Materials </a:t>
            </a:r>
            <a:r>
              <a:rPr lang="en-US" dirty="0" err="1"/>
              <a:t>etc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 – you will be required to upload receipts and documents into the same categories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438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02912e-6da2-4c64-938c-120014e9aaf1">
      <Terms xmlns="http://schemas.microsoft.com/office/infopath/2007/PartnerControls"/>
    </lcf76f155ced4ddcb4097134ff3c332f>
    <TaxCatchAll xmlns="42d45911-7a85-45f7-8170-513be357ef2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D9354B239DF6438A67D37332050059" ma:contentTypeVersion="18" ma:contentTypeDescription="Create a new document." ma:contentTypeScope="" ma:versionID="1ddec9861f7b7ef9286bc918989b7add">
  <xsd:schema xmlns:xsd="http://www.w3.org/2001/XMLSchema" xmlns:xs="http://www.w3.org/2001/XMLSchema" xmlns:p="http://schemas.microsoft.com/office/2006/metadata/properties" xmlns:ns2="ac02912e-6da2-4c64-938c-120014e9aaf1" xmlns:ns3="42d45911-7a85-45f7-8170-513be357ef2e" targetNamespace="http://schemas.microsoft.com/office/2006/metadata/properties" ma:root="true" ma:fieldsID="509d8f2a227702ac41ac2d868e7c23ad" ns2:_="" ns3:_="">
    <xsd:import namespace="ac02912e-6da2-4c64-938c-120014e9aaf1"/>
    <xsd:import namespace="42d45911-7a85-45f7-8170-513be357ef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2912e-6da2-4c64-938c-120014e9aa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3609853-1e84-406e-9d45-ff29093917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d45911-7a85-45f7-8170-513be357ef2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6ecd40d-9704-477b-bac8-b43133dcb9b2}" ma:internalName="TaxCatchAll" ma:showField="CatchAllData" ma:web="42d45911-7a85-45f7-8170-513be357ef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67F36B-C741-47C5-A8F9-646E725443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F11ED3-9279-496E-A5C0-93AC9BE7B064}">
  <ds:schemaRefs>
    <ds:schemaRef ds:uri="http://www.w3.org/XML/1998/namespace"/>
    <ds:schemaRef ds:uri="ac02912e-6da2-4c64-938c-120014e9aaf1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42d45911-7a85-45f7-8170-513be357ef2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6A59B12-70B6-4D9E-A910-714EE9F40E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02912e-6da2-4c64-938c-120014e9aaf1"/>
    <ds:schemaRef ds:uri="42d45911-7a85-45f7-8170-513be357ef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714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RCLLD User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RCLLD User Guide</dc:title>
  <dc:creator>Laura Chisholm</dc:creator>
  <cp:lastModifiedBy>Baxter, Colin</cp:lastModifiedBy>
  <cp:revision>3</cp:revision>
  <dcterms:created xsi:type="dcterms:W3CDTF">2024-09-06T15:12:38Z</dcterms:created>
  <dcterms:modified xsi:type="dcterms:W3CDTF">2024-09-16T15:02:22Z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0x01010079D9354B239DF6438A67D37332050059</vt:lpwstr>
  </property>
</Properties>
</file>