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 id="2147483730" r:id="rId6"/>
    <p:sldMasterId id="2147483742" r:id="rId7"/>
    <p:sldMasterId id="2147483754" r:id="rId8"/>
    <p:sldMasterId id="2147483766" r:id="rId9"/>
    <p:sldMasterId id="2147483778" r:id="rId10"/>
  </p:sldMasterIdLst>
  <p:notesMasterIdLst>
    <p:notesMasterId r:id="rId47"/>
  </p:notesMasterIdLst>
  <p:sldIdLst>
    <p:sldId id="362" r:id="rId11"/>
    <p:sldId id="677" r:id="rId12"/>
    <p:sldId id="498" r:id="rId13"/>
    <p:sldId id="672" r:id="rId14"/>
    <p:sldId id="429" r:id="rId15"/>
    <p:sldId id="404" r:id="rId16"/>
    <p:sldId id="269" r:id="rId17"/>
    <p:sldId id="442" r:id="rId18"/>
    <p:sldId id="417" r:id="rId19"/>
    <p:sldId id="418" r:id="rId20"/>
    <p:sldId id="441" r:id="rId21"/>
    <p:sldId id="437" r:id="rId22"/>
    <p:sldId id="440" r:id="rId23"/>
    <p:sldId id="279" r:id="rId24"/>
    <p:sldId id="443" r:id="rId25"/>
    <p:sldId id="258" r:id="rId26"/>
    <p:sldId id="259" r:id="rId27"/>
    <p:sldId id="260" r:id="rId28"/>
    <p:sldId id="261" r:id="rId29"/>
    <p:sldId id="262" r:id="rId30"/>
    <p:sldId id="444" r:id="rId31"/>
    <p:sldId id="264" r:id="rId32"/>
    <p:sldId id="265" r:id="rId33"/>
    <p:sldId id="419" r:id="rId34"/>
    <p:sldId id="267" r:id="rId35"/>
    <p:sldId id="420" r:id="rId36"/>
    <p:sldId id="680" r:id="rId37"/>
    <p:sldId id="682" r:id="rId38"/>
    <p:sldId id="683" r:id="rId39"/>
    <p:sldId id="684" r:id="rId40"/>
    <p:sldId id="664" r:id="rId41"/>
    <p:sldId id="673" r:id="rId42"/>
    <p:sldId id="681" r:id="rId43"/>
    <p:sldId id="289" r:id="rId44"/>
    <p:sldId id="678" r:id="rId45"/>
    <p:sldId id="650" r:id="rId46"/>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906" userDrawn="1">
          <p15:clr>
            <a:srgbClr val="A4A3A4"/>
          </p15:clr>
        </p15:guide>
        <p15:guide id="2" orient="horz" pos="25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386"/>
    <a:srgbClr val="00823B"/>
    <a:srgbClr val="EA592B"/>
    <a:srgbClr val="0018A8"/>
    <a:srgbClr val="0A0478"/>
    <a:srgbClr val="2C2D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87980" autoAdjust="0"/>
  </p:normalViewPr>
  <p:slideViewPr>
    <p:cSldViewPr snapToGrid="0">
      <p:cViewPr varScale="1">
        <p:scale>
          <a:sx n="80" d="100"/>
          <a:sy n="80" d="100"/>
        </p:scale>
        <p:origin x="126" y="402"/>
      </p:cViewPr>
      <p:guideLst>
        <p:guide pos="4906"/>
        <p:guide orient="horz" pos="25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AB45C2-B5DA-45AE-A95C-FEB5AB3C4A32}" type="doc">
      <dgm:prSet loTypeId="urn:microsoft.com/office/officeart/2005/8/layout/venn1" loCatId="relationship" qsTypeId="urn:microsoft.com/office/officeart/2005/8/quickstyle/simple1" qsCatId="simple" csTypeId="urn:microsoft.com/office/officeart/2005/8/colors/accent1_2" csCatId="accent1" phldr="1"/>
      <dgm:spPr/>
    </dgm:pt>
    <dgm:pt modelId="{C73FC9BE-721B-406C-BA6D-493767DB71CE}">
      <dgm:prSet phldrT="[Text]"/>
      <dgm:spPr/>
      <dgm:t>
        <a:bodyPr/>
        <a:lstStyle/>
        <a:p>
          <a:r>
            <a:rPr lang="en-US" dirty="0"/>
            <a:t>Entrepreneur</a:t>
          </a:r>
        </a:p>
      </dgm:t>
    </dgm:pt>
    <dgm:pt modelId="{53F1CB93-8F58-4CE0-B78E-D8BEFF14B965}" type="parTrans" cxnId="{2D5FE30F-73E3-475B-824C-7A24013E5F99}">
      <dgm:prSet/>
      <dgm:spPr/>
      <dgm:t>
        <a:bodyPr/>
        <a:lstStyle/>
        <a:p>
          <a:endParaRPr lang="en-US"/>
        </a:p>
      </dgm:t>
    </dgm:pt>
    <dgm:pt modelId="{7FD05289-C64D-4ACF-A536-B9B502EE4652}" type="sibTrans" cxnId="{2D5FE30F-73E3-475B-824C-7A24013E5F99}">
      <dgm:prSet/>
      <dgm:spPr/>
      <dgm:t>
        <a:bodyPr/>
        <a:lstStyle/>
        <a:p>
          <a:endParaRPr lang="en-US"/>
        </a:p>
      </dgm:t>
    </dgm:pt>
    <dgm:pt modelId="{80EEC5B9-1EED-44B2-BD53-7FC9AC733346}">
      <dgm:prSet phldrT="[Text]"/>
      <dgm:spPr/>
      <dgm:t>
        <a:bodyPr/>
        <a:lstStyle/>
        <a:p>
          <a:r>
            <a:rPr lang="en-US" dirty="0"/>
            <a:t>Social Purpose</a:t>
          </a:r>
        </a:p>
      </dgm:t>
    </dgm:pt>
    <dgm:pt modelId="{2A579A95-162C-4A5F-9C3D-1177673A6F7A}" type="parTrans" cxnId="{9247F8B1-13EA-46A7-93B9-0BF8AD9B00DB}">
      <dgm:prSet/>
      <dgm:spPr/>
      <dgm:t>
        <a:bodyPr/>
        <a:lstStyle/>
        <a:p>
          <a:endParaRPr lang="en-US"/>
        </a:p>
      </dgm:t>
    </dgm:pt>
    <dgm:pt modelId="{19E60A99-AAD6-4C4C-9C66-6DABF8083028}" type="sibTrans" cxnId="{9247F8B1-13EA-46A7-93B9-0BF8AD9B00DB}">
      <dgm:prSet/>
      <dgm:spPr/>
      <dgm:t>
        <a:bodyPr/>
        <a:lstStyle/>
        <a:p>
          <a:endParaRPr lang="en-US"/>
        </a:p>
      </dgm:t>
    </dgm:pt>
    <dgm:pt modelId="{DE7C7652-4731-4CB0-BBA3-BC7011A7CFFD}">
      <dgm:prSet phldrT="[Text]"/>
      <dgm:spPr/>
      <dgm:t>
        <a:bodyPr/>
        <a:lstStyle/>
        <a:p>
          <a:r>
            <a:rPr lang="en-US" dirty="0"/>
            <a:t>Commercial potential</a:t>
          </a:r>
        </a:p>
      </dgm:t>
    </dgm:pt>
    <dgm:pt modelId="{AC332BF6-E566-4451-89F4-0DB68683C960}" type="parTrans" cxnId="{75B64A59-6168-44E1-9CE3-68051170B4A3}">
      <dgm:prSet/>
      <dgm:spPr/>
      <dgm:t>
        <a:bodyPr/>
        <a:lstStyle/>
        <a:p>
          <a:endParaRPr lang="en-US"/>
        </a:p>
      </dgm:t>
    </dgm:pt>
    <dgm:pt modelId="{10E5E03F-5F02-4970-A950-BD525F4BE9F6}" type="sibTrans" cxnId="{75B64A59-6168-44E1-9CE3-68051170B4A3}">
      <dgm:prSet/>
      <dgm:spPr/>
      <dgm:t>
        <a:bodyPr/>
        <a:lstStyle/>
        <a:p>
          <a:endParaRPr lang="en-US"/>
        </a:p>
      </dgm:t>
    </dgm:pt>
    <dgm:pt modelId="{8EEABE9E-67F7-4F06-ABCE-2698268783CF}" type="pres">
      <dgm:prSet presAssocID="{A5AB45C2-B5DA-45AE-A95C-FEB5AB3C4A32}" presName="compositeShape" presStyleCnt="0">
        <dgm:presLayoutVars>
          <dgm:chMax val="7"/>
          <dgm:dir/>
          <dgm:resizeHandles val="exact"/>
        </dgm:presLayoutVars>
      </dgm:prSet>
      <dgm:spPr/>
    </dgm:pt>
    <dgm:pt modelId="{3F7733CA-4847-401B-B188-178497408287}" type="pres">
      <dgm:prSet presAssocID="{C73FC9BE-721B-406C-BA6D-493767DB71CE}" presName="circ1" presStyleLbl="vennNode1" presStyleIdx="0" presStyleCnt="3"/>
      <dgm:spPr/>
    </dgm:pt>
    <dgm:pt modelId="{3B5F30DD-999E-4A8F-B470-88CD78588833}" type="pres">
      <dgm:prSet presAssocID="{C73FC9BE-721B-406C-BA6D-493767DB71CE}" presName="circ1Tx" presStyleLbl="revTx" presStyleIdx="0" presStyleCnt="0">
        <dgm:presLayoutVars>
          <dgm:chMax val="0"/>
          <dgm:chPref val="0"/>
          <dgm:bulletEnabled val="1"/>
        </dgm:presLayoutVars>
      </dgm:prSet>
      <dgm:spPr/>
    </dgm:pt>
    <dgm:pt modelId="{A03DF42D-9016-4BB3-AF74-84427FDFC186}" type="pres">
      <dgm:prSet presAssocID="{80EEC5B9-1EED-44B2-BD53-7FC9AC733346}" presName="circ2" presStyleLbl="vennNode1" presStyleIdx="1" presStyleCnt="3"/>
      <dgm:spPr/>
    </dgm:pt>
    <dgm:pt modelId="{23FCFBAA-F51B-42D9-B826-E6E63DDE4840}" type="pres">
      <dgm:prSet presAssocID="{80EEC5B9-1EED-44B2-BD53-7FC9AC733346}" presName="circ2Tx" presStyleLbl="revTx" presStyleIdx="0" presStyleCnt="0">
        <dgm:presLayoutVars>
          <dgm:chMax val="0"/>
          <dgm:chPref val="0"/>
          <dgm:bulletEnabled val="1"/>
        </dgm:presLayoutVars>
      </dgm:prSet>
      <dgm:spPr/>
    </dgm:pt>
    <dgm:pt modelId="{E1100189-B329-48F4-BEBE-6E4101A299AA}" type="pres">
      <dgm:prSet presAssocID="{DE7C7652-4731-4CB0-BBA3-BC7011A7CFFD}" presName="circ3" presStyleLbl="vennNode1" presStyleIdx="2" presStyleCnt="3"/>
      <dgm:spPr/>
    </dgm:pt>
    <dgm:pt modelId="{9F4C128F-7006-4B95-A997-BA7DDEEC15B6}" type="pres">
      <dgm:prSet presAssocID="{DE7C7652-4731-4CB0-BBA3-BC7011A7CFFD}" presName="circ3Tx" presStyleLbl="revTx" presStyleIdx="0" presStyleCnt="0">
        <dgm:presLayoutVars>
          <dgm:chMax val="0"/>
          <dgm:chPref val="0"/>
          <dgm:bulletEnabled val="1"/>
        </dgm:presLayoutVars>
      </dgm:prSet>
      <dgm:spPr/>
    </dgm:pt>
  </dgm:ptLst>
  <dgm:cxnLst>
    <dgm:cxn modelId="{2D5FE30F-73E3-475B-824C-7A24013E5F99}" srcId="{A5AB45C2-B5DA-45AE-A95C-FEB5AB3C4A32}" destId="{C73FC9BE-721B-406C-BA6D-493767DB71CE}" srcOrd="0" destOrd="0" parTransId="{53F1CB93-8F58-4CE0-B78E-D8BEFF14B965}" sibTransId="{7FD05289-C64D-4ACF-A536-B9B502EE4652}"/>
    <dgm:cxn modelId="{D1513638-4F18-4DB5-BEE1-BB46BF6BE0CF}" type="presOf" srcId="{C73FC9BE-721B-406C-BA6D-493767DB71CE}" destId="{3B5F30DD-999E-4A8F-B470-88CD78588833}" srcOrd="1" destOrd="0" presId="urn:microsoft.com/office/officeart/2005/8/layout/venn1"/>
    <dgm:cxn modelId="{04015A68-7266-4FEE-8EC6-D9F4E49A8453}" type="presOf" srcId="{A5AB45C2-B5DA-45AE-A95C-FEB5AB3C4A32}" destId="{8EEABE9E-67F7-4F06-ABCE-2698268783CF}" srcOrd="0" destOrd="0" presId="urn:microsoft.com/office/officeart/2005/8/layout/venn1"/>
    <dgm:cxn modelId="{75B64A59-6168-44E1-9CE3-68051170B4A3}" srcId="{A5AB45C2-B5DA-45AE-A95C-FEB5AB3C4A32}" destId="{DE7C7652-4731-4CB0-BBA3-BC7011A7CFFD}" srcOrd="2" destOrd="0" parTransId="{AC332BF6-E566-4451-89F4-0DB68683C960}" sibTransId="{10E5E03F-5F02-4970-A950-BD525F4BE9F6}"/>
    <dgm:cxn modelId="{0094637A-D3C2-458B-8594-F2DF2A7C78FB}" type="presOf" srcId="{DE7C7652-4731-4CB0-BBA3-BC7011A7CFFD}" destId="{E1100189-B329-48F4-BEBE-6E4101A299AA}" srcOrd="0" destOrd="0" presId="urn:microsoft.com/office/officeart/2005/8/layout/venn1"/>
    <dgm:cxn modelId="{FD3AACA7-7836-4AF0-B039-486C5ADE864A}" type="presOf" srcId="{80EEC5B9-1EED-44B2-BD53-7FC9AC733346}" destId="{A03DF42D-9016-4BB3-AF74-84427FDFC186}" srcOrd="0" destOrd="0" presId="urn:microsoft.com/office/officeart/2005/8/layout/venn1"/>
    <dgm:cxn modelId="{9247F8B1-13EA-46A7-93B9-0BF8AD9B00DB}" srcId="{A5AB45C2-B5DA-45AE-A95C-FEB5AB3C4A32}" destId="{80EEC5B9-1EED-44B2-BD53-7FC9AC733346}" srcOrd="1" destOrd="0" parTransId="{2A579A95-162C-4A5F-9C3D-1177673A6F7A}" sibTransId="{19E60A99-AAD6-4C4C-9C66-6DABF8083028}"/>
    <dgm:cxn modelId="{AD2DA4D4-B57F-4B9D-9C97-473DF29F557E}" type="presOf" srcId="{DE7C7652-4731-4CB0-BBA3-BC7011A7CFFD}" destId="{9F4C128F-7006-4B95-A997-BA7DDEEC15B6}" srcOrd="1" destOrd="0" presId="urn:microsoft.com/office/officeart/2005/8/layout/venn1"/>
    <dgm:cxn modelId="{4C1841D5-0187-4D1F-B2EC-74FD814A12DD}" type="presOf" srcId="{80EEC5B9-1EED-44B2-BD53-7FC9AC733346}" destId="{23FCFBAA-F51B-42D9-B826-E6E63DDE4840}" srcOrd="1" destOrd="0" presId="urn:microsoft.com/office/officeart/2005/8/layout/venn1"/>
    <dgm:cxn modelId="{97B2D3DF-897C-48C2-9A34-6916E05C8B11}" type="presOf" srcId="{C73FC9BE-721B-406C-BA6D-493767DB71CE}" destId="{3F7733CA-4847-401B-B188-178497408287}" srcOrd="0" destOrd="0" presId="urn:microsoft.com/office/officeart/2005/8/layout/venn1"/>
    <dgm:cxn modelId="{0B83989E-D850-42EA-91C4-E2FF1185B365}" type="presParOf" srcId="{8EEABE9E-67F7-4F06-ABCE-2698268783CF}" destId="{3F7733CA-4847-401B-B188-178497408287}" srcOrd="0" destOrd="0" presId="urn:microsoft.com/office/officeart/2005/8/layout/venn1"/>
    <dgm:cxn modelId="{38B0F8D4-F116-4907-8A2A-A5462DB2D878}" type="presParOf" srcId="{8EEABE9E-67F7-4F06-ABCE-2698268783CF}" destId="{3B5F30DD-999E-4A8F-B470-88CD78588833}" srcOrd="1" destOrd="0" presId="urn:microsoft.com/office/officeart/2005/8/layout/venn1"/>
    <dgm:cxn modelId="{123F265A-A35A-4F6C-A514-8AA4D549D8B6}" type="presParOf" srcId="{8EEABE9E-67F7-4F06-ABCE-2698268783CF}" destId="{A03DF42D-9016-4BB3-AF74-84427FDFC186}" srcOrd="2" destOrd="0" presId="urn:microsoft.com/office/officeart/2005/8/layout/venn1"/>
    <dgm:cxn modelId="{EEA934B2-8E31-45A6-B16E-B583BE0E8497}" type="presParOf" srcId="{8EEABE9E-67F7-4F06-ABCE-2698268783CF}" destId="{23FCFBAA-F51B-42D9-B826-E6E63DDE4840}" srcOrd="3" destOrd="0" presId="urn:microsoft.com/office/officeart/2005/8/layout/venn1"/>
    <dgm:cxn modelId="{06877C66-248D-48C0-B03A-F4D1CCDEDDDB}" type="presParOf" srcId="{8EEABE9E-67F7-4F06-ABCE-2698268783CF}" destId="{E1100189-B329-48F4-BEBE-6E4101A299AA}" srcOrd="4" destOrd="0" presId="urn:microsoft.com/office/officeart/2005/8/layout/venn1"/>
    <dgm:cxn modelId="{10E08158-6E1C-40F8-B891-0842CD42935D}" type="presParOf" srcId="{8EEABE9E-67F7-4F06-ABCE-2698268783CF}" destId="{9F4C128F-7006-4B95-A997-BA7DDEEC15B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AB45C2-B5DA-45AE-A95C-FEB5AB3C4A32}" type="doc">
      <dgm:prSet loTypeId="urn:microsoft.com/office/officeart/2005/8/layout/venn1" loCatId="relationship" qsTypeId="urn:microsoft.com/office/officeart/2005/8/quickstyle/simple1" qsCatId="simple" csTypeId="urn:microsoft.com/office/officeart/2005/8/colors/accent1_2" csCatId="accent1" phldr="1"/>
      <dgm:spPr/>
    </dgm:pt>
    <dgm:pt modelId="{C73FC9BE-721B-406C-BA6D-493767DB71CE}">
      <dgm:prSet phldrT="[Text]"/>
      <dgm:spPr/>
      <dgm:t>
        <a:bodyPr/>
        <a:lstStyle/>
        <a:p>
          <a:r>
            <a:rPr lang="en-US" b="1" dirty="0"/>
            <a:t>Entrepreneur</a:t>
          </a:r>
        </a:p>
        <a:p>
          <a:r>
            <a:rPr lang="en-US" dirty="0"/>
            <a:t>(and people around them)</a:t>
          </a:r>
        </a:p>
      </dgm:t>
    </dgm:pt>
    <dgm:pt modelId="{53F1CB93-8F58-4CE0-B78E-D8BEFF14B965}" type="parTrans" cxnId="{2D5FE30F-73E3-475B-824C-7A24013E5F99}">
      <dgm:prSet/>
      <dgm:spPr/>
      <dgm:t>
        <a:bodyPr/>
        <a:lstStyle/>
        <a:p>
          <a:endParaRPr lang="en-US"/>
        </a:p>
      </dgm:t>
    </dgm:pt>
    <dgm:pt modelId="{7FD05289-C64D-4ACF-A536-B9B502EE4652}" type="sibTrans" cxnId="{2D5FE30F-73E3-475B-824C-7A24013E5F99}">
      <dgm:prSet/>
      <dgm:spPr/>
      <dgm:t>
        <a:bodyPr/>
        <a:lstStyle/>
        <a:p>
          <a:endParaRPr lang="en-US"/>
        </a:p>
      </dgm:t>
    </dgm:pt>
    <dgm:pt modelId="{80EEC5B9-1EED-44B2-BD53-7FC9AC733346}">
      <dgm:prSet phldrT="[Text]"/>
      <dgm:spPr/>
      <dgm:t>
        <a:bodyPr/>
        <a:lstStyle/>
        <a:p>
          <a:r>
            <a:rPr lang="en-US" b="1" dirty="0"/>
            <a:t>Social</a:t>
          </a:r>
          <a:r>
            <a:rPr lang="en-US" dirty="0"/>
            <a:t> </a:t>
          </a:r>
        </a:p>
        <a:p>
          <a:r>
            <a:rPr lang="en-US" dirty="0"/>
            <a:t>(track record &amp; potential)</a:t>
          </a:r>
        </a:p>
      </dgm:t>
    </dgm:pt>
    <dgm:pt modelId="{2A579A95-162C-4A5F-9C3D-1177673A6F7A}" type="parTrans" cxnId="{9247F8B1-13EA-46A7-93B9-0BF8AD9B00DB}">
      <dgm:prSet/>
      <dgm:spPr/>
      <dgm:t>
        <a:bodyPr/>
        <a:lstStyle/>
        <a:p>
          <a:endParaRPr lang="en-US"/>
        </a:p>
      </dgm:t>
    </dgm:pt>
    <dgm:pt modelId="{19E60A99-AAD6-4C4C-9C66-6DABF8083028}" type="sibTrans" cxnId="{9247F8B1-13EA-46A7-93B9-0BF8AD9B00DB}">
      <dgm:prSet/>
      <dgm:spPr/>
      <dgm:t>
        <a:bodyPr/>
        <a:lstStyle/>
        <a:p>
          <a:endParaRPr lang="en-US"/>
        </a:p>
      </dgm:t>
    </dgm:pt>
    <dgm:pt modelId="{DE7C7652-4731-4CB0-BBA3-BC7011A7CFFD}">
      <dgm:prSet phldrT="[Text]"/>
      <dgm:spPr/>
      <dgm:t>
        <a:bodyPr/>
        <a:lstStyle/>
        <a:p>
          <a:r>
            <a:rPr lang="en-US" b="1" dirty="0"/>
            <a:t>Commercial</a:t>
          </a:r>
          <a:r>
            <a:rPr lang="en-US" dirty="0"/>
            <a:t> </a:t>
          </a:r>
        </a:p>
        <a:p>
          <a:r>
            <a:rPr lang="en-US" dirty="0"/>
            <a:t>(track record &amp; potential)</a:t>
          </a:r>
        </a:p>
      </dgm:t>
    </dgm:pt>
    <dgm:pt modelId="{AC332BF6-E566-4451-89F4-0DB68683C960}" type="parTrans" cxnId="{75B64A59-6168-44E1-9CE3-68051170B4A3}">
      <dgm:prSet/>
      <dgm:spPr/>
      <dgm:t>
        <a:bodyPr/>
        <a:lstStyle/>
        <a:p>
          <a:endParaRPr lang="en-US"/>
        </a:p>
      </dgm:t>
    </dgm:pt>
    <dgm:pt modelId="{10E5E03F-5F02-4970-A950-BD525F4BE9F6}" type="sibTrans" cxnId="{75B64A59-6168-44E1-9CE3-68051170B4A3}">
      <dgm:prSet/>
      <dgm:spPr/>
      <dgm:t>
        <a:bodyPr/>
        <a:lstStyle/>
        <a:p>
          <a:endParaRPr lang="en-US"/>
        </a:p>
      </dgm:t>
    </dgm:pt>
    <dgm:pt modelId="{8EEABE9E-67F7-4F06-ABCE-2698268783CF}" type="pres">
      <dgm:prSet presAssocID="{A5AB45C2-B5DA-45AE-A95C-FEB5AB3C4A32}" presName="compositeShape" presStyleCnt="0">
        <dgm:presLayoutVars>
          <dgm:chMax val="7"/>
          <dgm:dir/>
          <dgm:resizeHandles val="exact"/>
        </dgm:presLayoutVars>
      </dgm:prSet>
      <dgm:spPr/>
    </dgm:pt>
    <dgm:pt modelId="{3F7733CA-4847-401B-B188-178497408287}" type="pres">
      <dgm:prSet presAssocID="{C73FC9BE-721B-406C-BA6D-493767DB71CE}" presName="circ1" presStyleLbl="vennNode1" presStyleIdx="0" presStyleCnt="3"/>
      <dgm:spPr/>
    </dgm:pt>
    <dgm:pt modelId="{3B5F30DD-999E-4A8F-B470-88CD78588833}" type="pres">
      <dgm:prSet presAssocID="{C73FC9BE-721B-406C-BA6D-493767DB71CE}" presName="circ1Tx" presStyleLbl="revTx" presStyleIdx="0" presStyleCnt="0">
        <dgm:presLayoutVars>
          <dgm:chMax val="0"/>
          <dgm:chPref val="0"/>
          <dgm:bulletEnabled val="1"/>
        </dgm:presLayoutVars>
      </dgm:prSet>
      <dgm:spPr/>
    </dgm:pt>
    <dgm:pt modelId="{A03DF42D-9016-4BB3-AF74-84427FDFC186}" type="pres">
      <dgm:prSet presAssocID="{80EEC5B9-1EED-44B2-BD53-7FC9AC733346}" presName="circ2" presStyleLbl="vennNode1" presStyleIdx="1" presStyleCnt="3"/>
      <dgm:spPr/>
    </dgm:pt>
    <dgm:pt modelId="{23FCFBAA-F51B-42D9-B826-E6E63DDE4840}" type="pres">
      <dgm:prSet presAssocID="{80EEC5B9-1EED-44B2-BD53-7FC9AC733346}" presName="circ2Tx" presStyleLbl="revTx" presStyleIdx="0" presStyleCnt="0">
        <dgm:presLayoutVars>
          <dgm:chMax val="0"/>
          <dgm:chPref val="0"/>
          <dgm:bulletEnabled val="1"/>
        </dgm:presLayoutVars>
      </dgm:prSet>
      <dgm:spPr/>
    </dgm:pt>
    <dgm:pt modelId="{E1100189-B329-48F4-BEBE-6E4101A299AA}" type="pres">
      <dgm:prSet presAssocID="{DE7C7652-4731-4CB0-BBA3-BC7011A7CFFD}" presName="circ3" presStyleLbl="vennNode1" presStyleIdx="2" presStyleCnt="3"/>
      <dgm:spPr/>
    </dgm:pt>
    <dgm:pt modelId="{9F4C128F-7006-4B95-A997-BA7DDEEC15B6}" type="pres">
      <dgm:prSet presAssocID="{DE7C7652-4731-4CB0-BBA3-BC7011A7CFFD}" presName="circ3Tx" presStyleLbl="revTx" presStyleIdx="0" presStyleCnt="0">
        <dgm:presLayoutVars>
          <dgm:chMax val="0"/>
          <dgm:chPref val="0"/>
          <dgm:bulletEnabled val="1"/>
        </dgm:presLayoutVars>
      </dgm:prSet>
      <dgm:spPr/>
    </dgm:pt>
  </dgm:ptLst>
  <dgm:cxnLst>
    <dgm:cxn modelId="{2D5FE30F-73E3-475B-824C-7A24013E5F99}" srcId="{A5AB45C2-B5DA-45AE-A95C-FEB5AB3C4A32}" destId="{C73FC9BE-721B-406C-BA6D-493767DB71CE}" srcOrd="0" destOrd="0" parTransId="{53F1CB93-8F58-4CE0-B78E-D8BEFF14B965}" sibTransId="{7FD05289-C64D-4ACF-A536-B9B502EE4652}"/>
    <dgm:cxn modelId="{D1513638-4F18-4DB5-BEE1-BB46BF6BE0CF}" type="presOf" srcId="{C73FC9BE-721B-406C-BA6D-493767DB71CE}" destId="{3B5F30DD-999E-4A8F-B470-88CD78588833}" srcOrd="1" destOrd="0" presId="urn:microsoft.com/office/officeart/2005/8/layout/venn1"/>
    <dgm:cxn modelId="{04015A68-7266-4FEE-8EC6-D9F4E49A8453}" type="presOf" srcId="{A5AB45C2-B5DA-45AE-A95C-FEB5AB3C4A32}" destId="{8EEABE9E-67F7-4F06-ABCE-2698268783CF}" srcOrd="0" destOrd="0" presId="urn:microsoft.com/office/officeart/2005/8/layout/venn1"/>
    <dgm:cxn modelId="{75B64A59-6168-44E1-9CE3-68051170B4A3}" srcId="{A5AB45C2-B5DA-45AE-A95C-FEB5AB3C4A32}" destId="{DE7C7652-4731-4CB0-BBA3-BC7011A7CFFD}" srcOrd="2" destOrd="0" parTransId="{AC332BF6-E566-4451-89F4-0DB68683C960}" sibTransId="{10E5E03F-5F02-4970-A950-BD525F4BE9F6}"/>
    <dgm:cxn modelId="{0094637A-D3C2-458B-8594-F2DF2A7C78FB}" type="presOf" srcId="{DE7C7652-4731-4CB0-BBA3-BC7011A7CFFD}" destId="{E1100189-B329-48F4-BEBE-6E4101A299AA}" srcOrd="0" destOrd="0" presId="urn:microsoft.com/office/officeart/2005/8/layout/venn1"/>
    <dgm:cxn modelId="{FD3AACA7-7836-4AF0-B039-486C5ADE864A}" type="presOf" srcId="{80EEC5B9-1EED-44B2-BD53-7FC9AC733346}" destId="{A03DF42D-9016-4BB3-AF74-84427FDFC186}" srcOrd="0" destOrd="0" presId="urn:microsoft.com/office/officeart/2005/8/layout/venn1"/>
    <dgm:cxn modelId="{9247F8B1-13EA-46A7-93B9-0BF8AD9B00DB}" srcId="{A5AB45C2-B5DA-45AE-A95C-FEB5AB3C4A32}" destId="{80EEC5B9-1EED-44B2-BD53-7FC9AC733346}" srcOrd="1" destOrd="0" parTransId="{2A579A95-162C-4A5F-9C3D-1177673A6F7A}" sibTransId="{19E60A99-AAD6-4C4C-9C66-6DABF8083028}"/>
    <dgm:cxn modelId="{AD2DA4D4-B57F-4B9D-9C97-473DF29F557E}" type="presOf" srcId="{DE7C7652-4731-4CB0-BBA3-BC7011A7CFFD}" destId="{9F4C128F-7006-4B95-A997-BA7DDEEC15B6}" srcOrd="1" destOrd="0" presId="urn:microsoft.com/office/officeart/2005/8/layout/venn1"/>
    <dgm:cxn modelId="{4C1841D5-0187-4D1F-B2EC-74FD814A12DD}" type="presOf" srcId="{80EEC5B9-1EED-44B2-BD53-7FC9AC733346}" destId="{23FCFBAA-F51B-42D9-B826-E6E63DDE4840}" srcOrd="1" destOrd="0" presId="urn:microsoft.com/office/officeart/2005/8/layout/venn1"/>
    <dgm:cxn modelId="{97B2D3DF-897C-48C2-9A34-6916E05C8B11}" type="presOf" srcId="{C73FC9BE-721B-406C-BA6D-493767DB71CE}" destId="{3F7733CA-4847-401B-B188-178497408287}" srcOrd="0" destOrd="0" presId="urn:microsoft.com/office/officeart/2005/8/layout/venn1"/>
    <dgm:cxn modelId="{0B83989E-D850-42EA-91C4-E2FF1185B365}" type="presParOf" srcId="{8EEABE9E-67F7-4F06-ABCE-2698268783CF}" destId="{3F7733CA-4847-401B-B188-178497408287}" srcOrd="0" destOrd="0" presId="urn:microsoft.com/office/officeart/2005/8/layout/venn1"/>
    <dgm:cxn modelId="{38B0F8D4-F116-4907-8A2A-A5462DB2D878}" type="presParOf" srcId="{8EEABE9E-67F7-4F06-ABCE-2698268783CF}" destId="{3B5F30DD-999E-4A8F-B470-88CD78588833}" srcOrd="1" destOrd="0" presId="urn:microsoft.com/office/officeart/2005/8/layout/venn1"/>
    <dgm:cxn modelId="{123F265A-A35A-4F6C-A514-8AA4D549D8B6}" type="presParOf" srcId="{8EEABE9E-67F7-4F06-ABCE-2698268783CF}" destId="{A03DF42D-9016-4BB3-AF74-84427FDFC186}" srcOrd="2" destOrd="0" presId="urn:microsoft.com/office/officeart/2005/8/layout/venn1"/>
    <dgm:cxn modelId="{EEA934B2-8E31-45A6-B16E-B583BE0E8497}" type="presParOf" srcId="{8EEABE9E-67F7-4F06-ABCE-2698268783CF}" destId="{23FCFBAA-F51B-42D9-B826-E6E63DDE4840}" srcOrd="3" destOrd="0" presId="urn:microsoft.com/office/officeart/2005/8/layout/venn1"/>
    <dgm:cxn modelId="{06877C66-248D-48C0-B03A-F4D1CCDEDDDB}" type="presParOf" srcId="{8EEABE9E-67F7-4F06-ABCE-2698268783CF}" destId="{E1100189-B329-48F4-BEBE-6E4101A299AA}" srcOrd="4" destOrd="0" presId="urn:microsoft.com/office/officeart/2005/8/layout/venn1"/>
    <dgm:cxn modelId="{10E08158-6E1C-40F8-B891-0842CD42935D}" type="presParOf" srcId="{8EEABE9E-67F7-4F06-ABCE-2698268783CF}" destId="{9F4C128F-7006-4B95-A997-BA7DDEEC15B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733CA-4847-401B-B188-178497408287}">
      <dsp:nvSpPr>
        <dsp:cNvPr id="0" name=""/>
        <dsp:cNvSpPr/>
      </dsp:nvSpPr>
      <dsp:spPr>
        <a:xfrm>
          <a:off x="2757011" y="56574"/>
          <a:ext cx="2715577" cy="27155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Entrepreneur</a:t>
          </a:r>
        </a:p>
      </dsp:txBody>
      <dsp:txXfrm>
        <a:off x="3119088" y="531800"/>
        <a:ext cx="1991423" cy="1222010"/>
      </dsp:txXfrm>
    </dsp:sp>
    <dsp:sp modelId="{A03DF42D-9016-4BB3-AF74-84427FDFC186}">
      <dsp:nvSpPr>
        <dsp:cNvPr id="0" name=""/>
        <dsp:cNvSpPr/>
      </dsp:nvSpPr>
      <dsp:spPr>
        <a:xfrm>
          <a:off x="3736882" y="1753810"/>
          <a:ext cx="2715577" cy="27155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Social Purpose</a:t>
          </a:r>
        </a:p>
      </dsp:txBody>
      <dsp:txXfrm>
        <a:off x="4567396" y="2455334"/>
        <a:ext cx="1629346" cy="1493567"/>
      </dsp:txXfrm>
    </dsp:sp>
    <dsp:sp modelId="{E1100189-B329-48F4-BEBE-6E4101A299AA}">
      <dsp:nvSpPr>
        <dsp:cNvPr id="0" name=""/>
        <dsp:cNvSpPr/>
      </dsp:nvSpPr>
      <dsp:spPr>
        <a:xfrm>
          <a:off x="1777140" y="1753810"/>
          <a:ext cx="2715577" cy="27155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Commercial potential</a:t>
          </a:r>
        </a:p>
      </dsp:txBody>
      <dsp:txXfrm>
        <a:off x="2032857" y="2455334"/>
        <a:ext cx="1629346" cy="1493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733CA-4847-401B-B188-178497408287}">
      <dsp:nvSpPr>
        <dsp:cNvPr id="0" name=""/>
        <dsp:cNvSpPr/>
      </dsp:nvSpPr>
      <dsp:spPr>
        <a:xfrm>
          <a:off x="2757011" y="56574"/>
          <a:ext cx="2715577" cy="27155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t>Entrepreneur</a:t>
          </a:r>
        </a:p>
        <a:p>
          <a:pPr marL="0" lvl="0" indent="0" algn="ctr" defTabSz="1066800">
            <a:lnSpc>
              <a:spcPct val="90000"/>
            </a:lnSpc>
            <a:spcBef>
              <a:spcPct val="0"/>
            </a:spcBef>
            <a:spcAft>
              <a:spcPct val="35000"/>
            </a:spcAft>
            <a:buNone/>
          </a:pPr>
          <a:r>
            <a:rPr lang="en-US" sz="2400" kern="1200" dirty="0"/>
            <a:t>(and people around them)</a:t>
          </a:r>
        </a:p>
      </dsp:txBody>
      <dsp:txXfrm>
        <a:off x="3119088" y="531800"/>
        <a:ext cx="1991423" cy="1222010"/>
      </dsp:txXfrm>
    </dsp:sp>
    <dsp:sp modelId="{A03DF42D-9016-4BB3-AF74-84427FDFC186}">
      <dsp:nvSpPr>
        <dsp:cNvPr id="0" name=""/>
        <dsp:cNvSpPr/>
      </dsp:nvSpPr>
      <dsp:spPr>
        <a:xfrm>
          <a:off x="3736882" y="1753810"/>
          <a:ext cx="2715577" cy="27155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t>Social</a:t>
          </a:r>
          <a:r>
            <a:rPr lang="en-US" sz="2400" kern="1200" dirty="0"/>
            <a:t> </a:t>
          </a:r>
        </a:p>
        <a:p>
          <a:pPr marL="0" lvl="0" indent="0" algn="ctr" defTabSz="1066800">
            <a:lnSpc>
              <a:spcPct val="90000"/>
            </a:lnSpc>
            <a:spcBef>
              <a:spcPct val="0"/>
            </a:spcBef>
            <a:spcAft>
              <a:spcPct val="35000"/>
            </a:spcAft>
            <a:buNone/>
          </a:pPr>
          <a:r>
            <a:rPr lang="en-US" sz="2400" kern="1200" dirty="0"/>
            <a:t>(track record &amp; potential)</a:t>
          </a:r>
        </a:p>
      </dsp:txBody>
      <dsp:txXfrm>
        <a:off x="4567396" y="2455334"/>
        <a:ext cx="1629346" cy="1493567"/>
      </dsp:txXfrm>
    </dsp:sp>
    <dsp:sp modelId="{E1100189-B329-48F4-BEBE-6E4101A299AA}">
      <dsp:nvSpPr>
        <dsp:cNvPr id="0" name=""/>
        <dsp:cNvSpPr/>
      </dsp:nvSpPr>
      <dsp:spPr>
        <a:xfrm>
          <a:off x="1777140" y="1753810"/>
          <a:ext cx="2715577" cy="27155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t>Commercial</a:t>
          </a:r>
          <a:r>
            <a:rPr lang="en-US" sz="2400" kern="1200" dirty="0"/>
            <a:t> </a:t>
          </a:r>
        </a:p>
        <a:p>
          <a:pPr marL="0" lvl="0" indent="0" algn="ctr" defTabSz="1066800">
            <a:lnSpc>
              <a:spcPct val="90000"/>
            </a:lnSpc>
            <a:spcBef>
              <a:spcPct val="0"/>
            </a:spcBef>
            <a:spcAft>
              <a:spcPct val="35000"/>
            </a:spcAft>
            <a:buNone/>
          </a:pPr>
          <a:r>
            <a:rPr lang="en-US" sz="2400" kern="1200" dirty="0"/>
            <a:t>(track record &amp; potential)</a:t>
          </a:r>
        </a:p>
      </dsp:txBody>
      <dsp:txXfrm>
        <a:off x="2032857" y="2455334"/>
        <a:ext cx="1629346" cy="149356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dirty="0"/>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B84C34A8-69F3-4478-895B-CCAE59E43030}" type="datetimeFigureOut">
              <a:rPr lang="en-GB" smtClean="0"/>
              <a:t>09/10/2020</a:t>
            </a:fld>
            <a:endParaRPr lang="en-GB" dirty="0"/>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dirty="0"/>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1B817FEA-4305-4298-AC1E-9AA3A07AC1C8}" type="slidenum">
              <a:rPr lang="en-GB" smtClean="0"/>
              <a:t>‹#›</a:t>
            </a:fld>
            <a:endParaRPr lang="en-GB" dirty="0"/>
          </a:p>
        </p:txBody>
      </p:sp>
    </p:spTree>
    <p:extLst>
      <p:ext uri="{BB962C8B-B14F-4D97-AF65-F5344CB8AC3E}">
        <p14:creationId xmlns:p14="http://schemas.microsoft.com/office/powerpoint/2010/main" val="19802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817FEA-4305-4298-AC1E-9AA3A07AC1C8}"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299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411868510_0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9411868510_0_2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101" name="Google Shape;101;g9411868510_0_2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Tisa Sans Pro Light" panose="020B0504020201020104" pitchFamily="34" charset="0"/>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dirty="0">
              <a:ln>
                <a:noFill/>
              </a:ln>
              <a:solidFill>
                <a:srgbClr val="000000"/>
              </a:solidFill>
              <a:effectLst/>
              <a:uLnTx/>
              <a:uFillTx/>
              <a:latin typeface="Tisa Sans Pro Light" panose="020B0504020201020104" pitchFamily="34" charset="0"/>
              <a:ea typeface="+mn-ea"/>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3fb2b027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93fb2b027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3fb2b027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3fb2b027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3fb2b027c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3fb2b027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93fb2b027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93fb2b027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3fb2b027c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93fb2b027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228600" indent="-228600">
              <a:buAutoNum type="arabicPeriod"/>
            </a:pPr>
            <a:endParaRPr lang="en-GB" sz="1800" dirty="0">
              <a:latin typeface="Arial" pitchFamily="34" charset="0"/>
              <a:cs typeface="Arial" pitchFamily="34" charset="0"/>
            </a:endParaRPr>
          </a:p>
          <a:p>
            <a:pPr marL="228600" indent="-228600">
              <a:buAutoNum type="arabicPeriod"/>
            </a:pPr>
            <a:r>
              <a:rPr lang="en-GB" sz="1800" dirty="0">
                <a:latin typeface="Arial" pitchFamily="34" charset="0"/>
                <a:cs typeface="Arial" pitchFamily="34" charset="0"/>
              </a:rPr>
              <a:t>Introduce myself and a round table introduction of who everyone is.</a:t>
            </a:r>
          </a:p>
          <a:p>
            <a:pPr marL="228600" indent="-228600">
              <a:buAutoNum type="arabicPeriod"/>
            </a:pPr>
            <a:endParaRPr lang="en-GB" sz="1800" dirty="0">
              <a:latin typeface="Arial" pitchFamily="34" charset="0"/>
              <a:cs typeface="Arial" pitchFamily="34" charset="0"/>
            </a:endParaRPr>
          </a:p>
          <a:p>
            <a:pPr marL="228600" indent="-228600">
              <a:buAutoNum type="arabicPeriod"/>
            </a:pPr>
            <a:r>
              <a:rPr lang="en-GB" sz="1800" dirty="0">
                <a:latin typeface="Arial" pitchFamily="34" charset="0"/>
                <a:cs typeface="Arial" pitchFamily="34" charset="0"/>
              </a:rPr>
              <a:t>Each participant to write on a Post-It note what they think a Social Enterprise Is.</a:t>
            </a:r>
          </a:p>
          <a:p>
            <a:pPr marL="228600" indent="-228600">
              <a:buAutoNum type="arabicPeriod"/>
            </a:pPr>
            <a:endParaRPr lang="en-GB" sz="1800" dirty="0">
              <a:latin typeface="Arial" pitchFamily="34" charset="0"/>
              <a:cs typeface="Arial" pitchFamily="34" charset="0"/>
            </a:endParaRPr>
          </a:p>
          <a:p>
            <a:pPr marL="228600" indent="-228600">
              <a:buAutoNum type="arabicPeriod"/>
            </a:pPr>
            <a:r>
              <a:rPr lang="en-GB" sz="1800" dirty="0">
                <a:latin typeface="Arial" pitchFamily="34" charset="0"/>
                <a:cs typeface="Arial" pitchFamily="34" charset="0"/>
              </a:rPr>
              <a:t>Aims of this short course</a:t>
            </a:r>
          </a:p>
          <a:p>
            <a:pPr marL="685800" lvl="1" indent="-228600">
              <a:buAutoNum type="arabicPeriod"/>
            </a:pPr>
            <a:r>
              <a:rPr lang="en-GB" sz="1800" dirty="0">
                <a:latin typeface="Arial" pitchFamily="34" charset="0"/>
                <a:cs typeface="Arial" pitchFamily="34" charset="0"/>
              </a:rPr>
              <a:t>Give you an introduction to the concepts of a Social Enterprise</a:t>
            </a:r>
          </a:p>
          <a:p>
            <a:pPr marL="685800" lvl="1" indent="-228600"/>
            <a:endParaRPr lang="en-GB" sz="1800" dirty="0">
              <a:latin typeface="Arial" pitchFamily="34" charset="0"/>
              <a:cs typeface="Arial" pitchFamily="34" charset="0"/>
            </a:endParaRPr>
          </a:p>
          <a:p>
            <a:pPr marL="685800" lvl="1" indent="-228600"/>
            <a:r>
              <a:rPr lang="en-GB" sz="1800" dirty="0">
                <a:latin typeface="Arial" pitchFamily="34" charset="0"/>
                <a:cs typeface="Arial" pitchFamily="34" charset="0"/>
              </a:rPr>
              <a:t>2.  Enable you to develop an understanding of different sectors of business, while also being able to differentiate between voluntary organisations and social enterprises.</a:t>
            </a:r>
          </a:p>
          <a:p>
            <a:pPr marL="685800" lvl="1" indent="-228600"/>
            <a:endParaRPr lang="en-GB" sz="1800" dirty="0">
              <a:latin typeface="Arial" pitchFamily="34" charset="0"/>
              <a:cs typeface="Arial" pitchFamily="34" charset="0"/>
            </a:endParaRPr>
          </a:p>
          <a:p>
            <a:pPr marL="685800" lvl="1" indent="-228600"/>
            <a:r>
              <a:rPr lang="en-GB" sz="1800" dirty="0">
                <a:latin typeface="Arial" pitchFamily="34" charset="0"/>
                <a:cs typeface="Arial" pitchFamily="34" charset="0"/>
              </a:rPr>
              <a:t>3.    Provide you with an overview of :</a:t>
            </a:r>
          </a:p>
          <a:p>
            <a:pPr marL="1143000" lvl="2" indent="-228600">
              <a:buFont typeface="Arial" pitchFamily="34" charset="0"/>
              <a:buChar char="•"/>
            </a:pPr>
            <a:r>
              <a:rPr lang="en-GB" sz="1800" dirty="0">
                <a:latin typeface="Arial" pitchFamily="34" charset="0"/>
                <a:cs typeface="Arial" pitchFamily="34" charset="0"/>
              </a:rPr>
              <a:t>Company Limited by Guarantee</a:t>
            </a:r>
          </a:p>
          <a:p>
            <a:pPr marL="1143000" lvl="2" indent="-228600">
              <a:buFont typeface="Arial" pitchFamily="34" charset="0"/>
              <a:buChar char="•"/>
            </a:pPr>
            <a:r>
              <a:rPr lang="en-GB" sz="1800" dirty="0">
                <a:latin typeface="Arial" pitchFamily="34" charset="0"/>
                <a:cs typeface="Arial" pitchFamily="34" charset="0"/>
              </a:rPr>
              <a:t>Registered Charity with a Trading Arm</a:t>
            </a:r>
          </a:p>
          <a:p>
            <a:pPr marL="1143000" lvl="2" indent="-228600">
              <a:buFont typeface="Arial" pitchFamily="34" charset="0"/>
              <a:buChar char="•"/>
            </a:pPr>
            <a:r>
              <a:rPr lang="en-GB" sz="1800" dirty="0">
                <a:latin typeface="Arial" pitchFamily="34" charset="0"/>
                <a:cs typeface="Arial" pitchFamily="34" charset="0"/>
              </a:rPr>
              <a:t>Community Interest Company</a:t>
            </a:r>
          </a:p>
          <a:p>
            <a:pPr marL="1143000" lvl="2" indent="-228600">
              <a:buAutoNum type="arabicPeriod"/>
            </a:pPr>
            <a:endParaRPr lang="en-GB" sz="1800" dirty="0">
              <a:latin typeface="Arial" pitchFamily="34" charset="0"/>
              <a:cs typeface="Arial" pitchFamily="34" charset="0"/>
            </a:endParaRPr>
          </a:p>
          <a:p>
            <a:pPr marL="685800" lvl="1" indent="-228600">
              <a:buAutoNum type="arabicPeriod" startAt="4"/>
            </a:pPr>
            <a:r>
              <a:rPr lang="en-GB" sz="1800" dirty="0">
                <a:latin typeface="Arial" pitchFamily="34" charset="0"/>
                <a:cs typeface="Arial" pitchFamily="34" charset="0"/>
              </a:rPr>
              <a:t>Firstport, Scotland </a:t>
            </a:r>
            <a:r>
              <a:rPr lang="en-GB" sz="1800" dirty="0" err="1">
                <a:latin typeface="Arial" pitchFamily="34" charset="0"/>
                <a:cs typeface="Arial" pitchFamily="34" charset="0"/>
              </a:rPr>
              <a:t>UnLtd</a:t>
            </a:r>
            <a:r>
              <a:rPr lang="en-GB" sz="1800" dirty="0">
                <a:latin typeface="Arial" pitchFamily="34" charset="0"/>
                <a:cs typeface="Arial" pitchFamily="34" charset="0"/>
              </a:rPr>
              <a:t> and our common support through Just Enterprise</a:t>
            </a:r>
          </a:p>
          <a:p>
            <a:pPr marL="685800" lvl="1" indent="-228600">
              <a:buAutoNum type="arabicPeriod" startAt="4"/>
            </a:pPr>
            <a:endParaRPr lang="en-GB" sz="1800" dirty="0">
              <a:latin typeface="Arial" pitchFamily="34" charset="0"/>
              <a:cs typeface="Arial" pitchFamily="34" charset="0"/>
            </a:endParaRPr>
          </a:p>
          <a:p>
            <a:pPr marL="685800" lvl="1" indent="-228600">
              <a:buAutoNum type="arabicPeriod" startAt="4"/>
            </a:pPr>
            <a:r>
              <a:rPr lang="en-GB" sz="1800" dirty="0">
                <a:latin typeface="Arial" pitchFamily="34" charset="0"/>
                <a:cs typeface="Arial" pitchFamily="34" charset="0"/>
              </a:rPr>
              <a:t>Hopefully motivate you that you want to consider YOUR Social Enterprise idea further with Just Enterprise support!</a:t>
            </a:r>
          </a:p>
          <a:p>
            <a:endParaRPr lang="en-GB" dirty="0">
              <a:ea typeface="ＭＳ Ｐゴシック" pitchFamily="34"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61418-71D6-4ACE-8D86-5C321341973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18222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817FEA-4305-4298-AC1E-9AA3A07AC1C8}" type="slidenum">
              <a:rPr lang="en-GB" smtClean="0"/>
              <a:t>35</a:t>
            </a:fld>
            <a:endParaRPr lang="en-GB"/>
          </a:p>
        </p:txBody>
      </p:sp>
    </p:spTree>
    <p:extLst>
      <p:ext uri="{BB962C8B-B14F-4D97-AF65-F5344CB8AC3E}">
        <p14:creationId xmlns:p14="http://schemas.microsoft.com/office/powerpoint/2010/main" val="3885646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Century Gothic" pitchFamily="34" charset="0"/>
              </a:rPr>
              <a:t>Some of the entrepreneurs we work with in Scotland on a day to day basis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31A4FA-9DF3-4C44-8810-8DC06D3B063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563AF-564E-4AB5-9A5F-0ABA77534C6E}"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277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7A00B7-EC02-4756-BDAC-741941FDD50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416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7A00B7-EC02-4756-BDAC-741941FDD50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1989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956583651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956583651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93fb2b027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93fb2b027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93fb2b02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93fb2b02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3fb2b027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93fb2b027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noChangeArrowheads="1"/>
          </p:cNvSpPr>
          <p:nvPr>
            <p:ph type="ctrTitle"/>
          </p:nvPr>
        </p:nvSpPr>
        <p:spPr>
          <a:xfrm>
            <a:off x="719403" y="2225771"/>
            <a:ext cx="9277815" cy="769441"/>
          </a:xfrm>
          <a:prstGeom prst="rect">
            <a:avLst/>
          </a:prstGeom>
          <a:solidFill>
            <a:srgbClr val="FFFFFF">
              <a:alpha val="69804"/>
            </a:srgbClr>
          </a:solidFill>
        </p:spPr>
        <p:txBody>
          <a:bodyPr wrap="none" lIns="180000" anchor="b"/>
          <a:lstStyle>
            <a:lvl1pPr>
              <a:defRPr sz="4400" spc="-150" smtClean="0">
                <a:solidFill>
                  <a:srgbClr val="EA592B"/>
                </a:solidFill>
                <a:latin typeface="Soho Std Heavy" panose="02040903060506020204" pitchFamily="18" charset="0"/>
              </a:defRPr>
            </a:lvl1pPr>
          </a:lstStyle>
          <a:p>
            <a:r>
              <a:rPr lang="en-GB" dirty="0"/>
              <a:t>Click to edit Master title style</a:t>
            </a:r>
          </a:p>
        </p:txBody>
      </p:sp>
      <p:sp>
        <p:nvSpPr>
          <p:cNvPr id="4" name="Subtitle 3"/>
          <p:cNvSpPr>
            <a:spLocks noGrp="1" noChangeArrowheads="1"/>
          </p:cNvSpPr>
          <p:nvPr>
            <p:ph type="subTitle" idx="1" hasCustomPrompt="1"/>
          </p:nvPr>
        </p:nvSpPr>
        <p:spPr>
          <a:xfrm>
            <a:off x="719403" y="2993770"/>
            <a:ext cx="7253566" cy="523220"/>
          </a:xfrm>
          <a:prstGeom prst="rect">
            <a:avLst/>
          </a:prstGeom>
          <a:solidFill>
            <a:srgbClr val="FFFFFF">
              <a:alpha val="69804"/>
            </a:srgbClr>
          </a:solidFill>
        </p:spPr>
        <p:txBody>
          <a:bodyPr wrap="none" lIns="180000">
            <a:spAutoFit/>
          </a:bodyPr>
          <a:lstStyle>
            <a:lvl1pPr marL="0" indent="0">
              <a:buFontTx/>
              <a:buNone/>
              <a:defRPr sz="2800" b="1" smtClean="0">
                <a:solidFill>
                  <a:srgbClr val="0A0478"/>
                </a:solidFill>
                <a:latin typeface="Calibri" panose="020F0502020204030204" pitchFamily="34" charset="0"/>
                <a:cs typeface="Calibri" panose="020F0502020204030204" pitchFamily="34" charset="0"/>
              </a:defRPr>
            </a:lvl1pPr>
          </a:lstStyle>
          <a:p>
            <a:r>
              <a:rPr lang="en-GB" dirty="0"/>
              <a:t>Click to edit Master subtitle style or delete box</a:t>
            </a:r>
          </a:p>
        </p:txBody>
      </p:sp>
      <p:pic>
        <p:nvPicPr>
          <p:cNvPr id="5" name="Picture 4" descr="A close up of a logo&#10;&#10;Description automatically generated">
            <a:extLst>
              <a:ext uri="{FF2B5EF4-FFF2-40B4-BE49-F238E27FC236}">
                <a16:creationId xmlns:a16="http://schemas.microsoft.com/office/drawing/2014/main" id="{B118966F-F899-441A-9A49-F4132F9D9F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3353" y="6119577"/>
            <a:ext cx="3600649" cy="582105"/>
          </a:xfrm>
          <a:prstGeom prst="rect">
            <a:avLst/>
          </a:prstGeom>
        </p:spPr>
      </p:pic>
    </p:spTree>
    <p:extLst>
      <p:ext uri="{BB962C8B-B14F-4D97-AF65-F5344CB8AC3E}">
        <p14:creationId xmlns:p14="http://schemas.microsoft.com/office/powerpoint/2010/main" val="2713199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7901F-5C46-4D75-89B0-AE0E2209AD43}"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61F42-BB29-4D83-B6AB-A1CDFF44F05F}" type="slidenum">
              <a:rPr lang="en-GB" smtClean="0"/>
              <a:t>‹#›</a:t>
            </a:fld>
            <a:endParaRPr lang="en-GB"/>
          </a:p>
        </p:txBody>
      </p:sp>
    </p:spTree>
    <p:extLst>
      <p:ext uri="{BB962C8B-B14F-4D97-AF65-F5344CB8AC3E}">
        <p14:creationId xmlns:p14="http://schemas.microsoft.com/office/powerpoint/2010/main" val="966175756"/>
      </p:ext>
    </p:extLst>
  </p:cSld>
  <p:clrMapOvr>
    <a:masterClrMapping/>
  </p:clrMapOvr>
  <mc:AlternateContent xmlns:mc="http://schemas.openxmlformats.org/markup-compatibility/2006" xmlns:p14="http://schemas.microsoft.com/office/powerpoint/2010/main">
    <mc:Choice Requires="p14">
      <p:transition spd="slow" p14:dur="2000" advTm="10000">
        <p:fade/>
      </p:transition>
    </mc:Choice>
    <mc:Fallback xmlns="">
      <p:transition spd="slow"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87901F-5C46-4D75-89B0-AE0E2209AD43}" type="datetimeFigureOut">
              <a:rPr lang="en-GB" smtClean="0"/>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A61F42-BB29-4D83-B6AB-A1CDFF44F05F}" type="slidenum">
              <a:rPr lang="en-GB" smtClean="0"/>
              <a:t>‹#›</a:t>
            </a:fld>
            <a:endParaRPr lang="en-GB"/>
          </a:p>
        </p:txBody>
      </p:sp>
    </p:spTree>
    <p:extLst>
      <p:ext uri="{BB962C8B-B14F-4D97-AF65-F5344CB8AC3E}">
        <p14:creationId xmlns:p14="http://schemas.microsoft.com/office/powerpoint/2010/main" val="1075870079"/>
      </p:ext>
    </p:extLst>
  </p:cSld>
  <p:clrMapOvr>
    <a:masterClrMapping/>
  </p:clrMapOvr>
  <mc:AlternateContent xmlns:mc="http://schemas.openxmlformats.org/markup-compatibility/2006" xmlns:p14="http://schemas.microsoft.com/office/powerpoint/2010/main">
    <mc:Choice Requires="p14">
      <p:transition spd="slow" p14:dur="2000" advTm="10000">
        <p:fade/>
      </p:transition>
    </mc:Choice>
    <mc:Fallback xmlns="">
      <p:transition spd="slow"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B87901F-5C46-4D75-89B0-AE0E2209AD43}" type="datetimeFigureOut">
              <a:rPr lang="en-GB" smtClean="0"/>
              <a:t>09/10/2020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A61F42-BB29-4D83-B6AB-A1CDFF44F05F}" type="slidenum">
              <a:rPr lang="en-GB" smtClean="0"/>
              <a:t>‹#›</a:t>
            </a:fld>
            <a:endParaRPr lang="en-GB"/>
          </a:p>
        </p:txBody>
      </p:sp>
    </p:spTree>
    <p:extLst>
      <p:ext uri="{BB962C8B-B14F-4D97-AF65-F5344CB8AC3E}">
        <p14:creationId xmlns:p14="http://schemas.microsoft.com/office/powerpoint/2010/main" val="3776094781"/>
      </p:ext>
    </p:extLst>
  </p:cSld>
  <p:clrMapOvr>
    <a:masterClrMapping/>
  </p:clrMapOvr>
  <mc:AlternateContent xmlns:mc="http://schemas.openxmlformats.org/markup-compatibility/2006" xmlns:p14="http://schemas.microsoft.com/office/powerpoint/2010/main">
    <mc:Choice Requires="p14">
      <p:transition spd="slow" p14:dur="2000" advTm="10000">
        <p:fade/>
      </p:transition>
    </mc:Choice>
    <mc:Fallback xmlns="">
      <p:transition spd="slow"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B87901F-5C46-4D75-89B0-AE0E2209AD43}" type="datetimeFigureOut">
              <a:rPr lang="en-GB" smtClean="0"/>
              <a:t>09/10/2020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A61F42-BB29-4D83-B6AB-A1CDFF44F05F}" type="slidenum">
              <a:rPr lang="en-GB" smtClean="0"/>
              <a:t>‹#›</a:t>
            </a:fld>
            <a:endParaRPr lang="en-GB"/>
          </a:p>
        </p:txBody>
      </p:sp>
    </p:spTree>
    <p:extLst>
      <p:ext uri="{BB962C8B-B14F-4D97-AF65-F5344CB8AC3E}">
        <p14:creationId xmlns:p14="http://schemas.microsoft.com/office/powerpoint/2010/main" val="1481087711"/>
      </p:ext>
    </p:extLst>
  </p:cSld>
  <p:clrMapOvr>
    <a:masterClrMapping/>
  </p:clrMapOvr>
  <mc:AlternateContent xmlns:mc="http://schemas.openxmlformats.org/markup-compatibility/2006" xmlns:p14="http://schemas.microsoft.com/office/powerpoint/2010/main">
    <mc:Choice Requires="p14">
      <p:transition spd="slow" p14:dur="2000" advTm="10000">
        <p:fade/>
      </p:transition>
    </mc:Choice>
    <mc:Fallback xmlns="">
      <p:transition spd="slow"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7901F-5C46-4D75-89B0-AE0E2209AD43}" type="datetimeFigureOut">
              <a:rPr lang="en-GB" smtClean="0"/>
              <a:t>09/10/2020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A61F42-BB29-4D83-B6AB-A1CDFF44F05F}" type="slidenum">
              <a:rPr lang="en-GB" smtClean="0"/>
              <a:t>‹#›</a:t>
            </a:fld>
            <a:endParaRPr lang="en-GB"/>
          </a:p>
        </p:txBody>
      </p:sp>
    </p:spTree>
    <p:extLst>
      <p:ext uri="{BB962C8B-B14F-4D97-AF65-F5344CB8AC3E}">
        <p14:creationId xmlns:p14="http://schemas.microsoft.com/office/powerpoint/2010/main" val="3451392947"/>
      </p:ext>
    </p:extLst>
  </p:cSld>
  <p:clrMapOvr>
    <a:masterClrMapping/>
  </p:clrMapOvr>
  <mc:AlternateContent xmlns:mc="http://schemas.openxmlformats.org/markup-compatibility/2006" xmlns:p14="http://schemas.microsoft.com/office/powerpoint/2010/main">
    <mc:Choice Requires="p14">
      <p:transition spd="slow" p14:dur="2000" advTm="10000">
        <p:fade/>
      </p:transition>
    </mc:Choice>
    <mc:Fallback xmlns="">
      <p:transition spd="slow"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7901F-5C46-4D75-89B0-AE0E2209AD43}" type="datetimeFigureOut">
              <a:rPr lang="en-GB" smtClean="0"/>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A61F42-BB29-4D83-B6AB-A1CDFF44F05F}" type="slidenum">
              <a:rPr lang="en-GB" smtClean="0"/>
              <a:t>‹#›</a:t>
            </a:fld>
            <a:endParaRPr lang="en-GB"/>
          </a:p>
        </p:txBody>
      </p:sp>
    </p:spTree>
    <p:extLst>
      <p:ext uri="{BB962C8B-B14F-4D97-AF65-F5344CB8AC3E}">
        <p14:creationId xmlns:p14="http://schemas.microsoft.com/office/powerpoint/2010/main" val="122815514"/>
      </p:ext>
    </p:extLst>
  </p:cSld>
  <p:clrMapOvr>
    <a:masterClrMapping/>
  </p:clrMapOvr>
  <mc:AlternateContent xmlns:mc="http://schemas.openxmlformats.org/markup-compatibility/2006" xmlns:p14="http://schemas.microsoft.com/office/powerpoint/2010/main">
    <mc:Choice Requires="p14">
      <p:transition spd="slow" p14:dur="2000" advTm="10000">
        <p:fade/>
      </p:transition>
    </mc:Choice>
    <mc:Fallback xmlns="">
      <p:transition spd="slow" advTm="1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7901F-5C46-4D75-89B0-AE0E2209AD43}" type="datetimeFigureOut">
              <a:rPr lang="en-GB" smtClean="0"/>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A61F42-BB29-4D83-B6AB-A1CDFF44F05F}" type="slidenum">
              <a:rPr lang="en-GB" smtClean="0"/>
              <a:t>‹#›</a:t>
            </a:fld>
            <a:endParaRPr lang="en-GB"/>
          </a:p>
        </p:txBody>
      </p:sp>
    </p:spTree>
    <p:extLst>
      <p:ext uri="{BB962C8B-B14F-4D97-AF65-F5344CB8AC3E}">
        <p14:creationId xmlns:p14="http://schemas.microsoft.com/office/powerpoint/2010/main" val="2193291879"/>
      </p:ext>
    </p:extLst>
  </p:cSld>
  <p:clrMapOvr>
    <a:masterClrMapping/>
  </p:clrMapOvr>
  <mc:AlternateContent xmlns:mc="http://schemas.openxmlformats.org/markup-compatibility/2006" xmlns:p14="http://schemas.microsoft.com/office/powerpoint/2010/main">
    <mc:Choice Requires="p14">
      <p:transition spd="slow" p14:dur="2000" advTm="10000">
        <p:fade/>
      </p:transition>
    </mc:Choice>
    <mc:Fallback xmlns="">
      <p:transition spd="slow" advTm="1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87901F-5C46-4D75-89B0-AE0E2209AD43}"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61F42-BB29-4D83-B6AB-A1CDFF44F05F}" type="slidenum">
              <a:rPr lang="en-GB" smtClean="0"/>
              <a:t>‹#›</a:t>
            </a:fld>
            <a:endParaRPr lang="en-GB"/>
          </a:p>
        </p:txBody>
      </p:sp>
    </p:spTree>
    <p:extLst>
      <p:ext uri="{BB962C8B-B14F-4D97-AF65-F5344CB8AC3E}">
        <p14:creationId xmlns:p14="http://schemas.microsoft.com/office/powerpoint/2010/main" val="2043134218"/>
      </p:ext>
    </p:extLst>
  </p:cSld>
  <p:clrMapOvr>
    <a:masterClrMapping/>
  </p:clrMapOvr>
  <mc:AlternateContent xmlns:mc="http://schemas.openxmlformats.org/markup-compatibility/2006" xmlns:p14="http://schemas.microsoft.com/office/powerpoint/2010/main">
    <mc:Choice Requires="p14">
      <p:transition spd="slow" p14:dur="2000" advTm="10000">
        <p:fade/>
      </p:transition>
    </mc:Choice>
    <mc:Fallback xmlns="">
      <p:transition spd="slow" advTm="10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87901F-5C46-4D75-89B0-AE0E2209AD43}"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61F42-BB29-4D83-B6AB-A1CDFF44F05F}" type="slidenum">
              <a:rPr lang="en-GB" smtClean="0"/>
              <a:t>‹#›</a:t>
            </a:fld>
            <a:endParaRPr lang="en-GB"/>
          </a:p>
        </p:txBody>
      </p:sp>
    </p:spTree>
    <p:extLst>
      <p:ext uri="{BB962C8B-B14F-4D97-AF65-F5344CB8AC3E}">
        <p14:creationId xmlns:p14="http://schemas.microsoft.com/office/powerpoint/2010/main" val="33027898"/>
      </p:ext>
    </p:extLst>
  </p:cSld>
  <p:clrMapOvr>
    <a:masterClrMapping/>
  </p:clrMapOvr>
  <mc:AlternateContent xmlns:mc="http://schemas.openxmlformats.org/markup-compatibility/2006" xmlns:p14="http://schemas.microsoft.com/office/powerpoint/2010/main">
    <mc:Choice Requires="p14">
      <p:transition spd="slow" p14:dur="2000" advTm="10000">
        <p:fade/>
      </p:transition>
    </mc:Choice>
    <mc:Fallback xmlns="">
      <p:transition spd="slow" advTm="10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005575"/>
                </a:solidFill>
                <a:latin typeface="Arial" pitchFamily="34" charset="0"/>
                <a:cs typeface="Arial"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31470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94378"/>
            <a:ext cx="8039477" cy="584775"/>
          </a:xfrm>
          <a:prstGeom prst="rect">
            <a:avLst/>
          </a:prstGeom>
          <a:solidFill>
            <a:srgbClr val="EA592B"/>
          </a:solidFill>
        </p:spPr>
        <p:txBody>
          <a:bodyPr wrap="square" lIns="540000" anchor="ctr" anchorCtr="0">
            <a:spAutoFit/>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609600" y="1600424"/>
            <a:ext cx="10972800" cy="3988817"/>
          </a:xfrm>
          <a:prstGeom prst="rect">
            <a:avLst/>
          </a:prstGeom>
        </p:spPr>
        <p:txBody>
          <a:bodyPr>
            <a:normAutofit/>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descr="A close up of a logo&#10;&#10;Description automatically generated">
            <a:extLst>
              <a:ext uri="{FF2B5EF4-FFF2-40B4-BE49-F238E27FC236}">
                <a16:creationId xmlns:a16="http://schemas.microsoft.com/office/drawing/2014/main" id="{4F48038C-CD41-4DC8-989D-1961EF1198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3353" y="6119577"/>
            <a:ext cx="3600649" cy="582105"/>
          </a:xfrm>
          <a:prstGeom prst="rect">
            <a:avLst/>
          </a:prstGeom>
        </p:spPr>
      </p:pic>
    </p:spTree>
    <p:extLst>
      <p:ext uri="{BB962C8B-B14F-4D97-AF65-F5344CB8AC3E}">
        <p14:creationId xmlns:p14="http://schemas.microsoft.com/office/powerpoint/2010/main" val="362879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73E8F63-1CC3-440C-97DF-AD204CE408C9}" type="datetimeFigureOut">
              <a:rPr lang="en-GB" smtClean="0"/>
              <a:pPr/>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A10A0-9A36-40FB-B9F5-B567D39DAE0C}" type="slidenum">
              <a:rPr lang="en-GB" smtClean="0"/>
              <a:pPr/>
              <a:t>‹#›</a:t>
            </a:fld>
            <a:endParaRPr lang="en-GB"/>
          </a:p>
        </p:txBody>
      </p:sp>
    </p:spTree>
    <p:extLst>
      <p:ext uri="{BB962C8B-B14F-4D97-AF65-F5344CB8AC3E}">
        <p14:creationId xmlns:p14="http://schemas.microsoft.com/office/powerpoint/2010/main" val="3499948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3E8F63-1CC3-440C-97DF-AD204CE408C9}" type="datetimeFigureOut">
              <a:rPr lang="en-GB" smtClean="0"/>
              <a:pPr/>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A10A0-9A36-40FB-B9F5-B567D39DAE0C}" type="slidenum">
              <a:rPr lang="en-GB" smtClean="0"/>
              <a:pPr/>
              <a:t>‹#›</a:t>
            </a:fld>
            <a:endParaRPr lang="en-GB"/>
          </a:p>
        </p:txBody>
      </p:sp>
    </p:spTree>
    <p:extLst>
      <p:ext uri="{BB962C8B-B14F-4D97-AF65-F5344CB8AC3E}">
        <p14:creationId xmlns:p14="http://schemas.microsoft.com/office/powerpoint/2010/main" val="2246281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73E8F63-1CC3-440C-97DF-AD204CE408C9}" type="datetimeFigureOut">
              <a:rPr lang="en-GB" smtClean="0"/>
              <a:pPr/>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A10A0-9A36-40FB-B9F5-B567D39DAE0C}" type="slidenum">
              <a:rPr lang="en-GB" smtClean="0"/>
              <a:pPr/>
              <a:t>‹#›</a:t>
            </a:fld>
            <a:endParaRPr lang="en-GB"/>
          </a:p>
        </p:txBody>
      </p:sp>
    </p:spTree>
    <p:extLst>
      <p:ext uri="{BB962C8B-B14F-4D97-AF65-F5344CB8AC3E}">
        <p14:creationId xmlns:p14="http://schemas.microsoft.com/office/powerpoint/2010/main" val="505242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73E8F63-1CC3-440C-97DF-AD204CE408C9}" type="datetimeFigureOut">
              <a:rPr lang="en-GB" smtClean="0"/>
              <a:pPr/>
              <a:t>09/10/2020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1A10A0-9A36-40FB-B9F5-B567D39DAE0C}" type="slidenum">
              <a:rPr lang="en-GB" smtClean="0"/>
              <a:pPr/>
              <a:t>‹#›</a:t>
            </a:fld>
            <a:endParaRPr lang="en-GB"/>
          </a:p>
        </p:txBody>
      </p:sp>
    </p:spTree>
    <p:extLst>
      <p:ext uri="{BB962C8B-B14F-4D97-AF65-F5344CB8AC3E}">
        <p14:creationId xmlns:p14="http://schemas.microsoft.com/office/powerpoint/2010/main" val="1222869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73E8F63-1CC3-440C-97DF-AD204CE408C9}" type="datetimeFigureOut">
              <a:rPr lang="en-GB" smtClean="0"/>
              <a:pPr/>
              <a:t>09/10/2020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1A10A0-9A36-40FB-B9F5-B567D39DAE0C}" type="slidenum">
              <a:rPr lang="en-GB" smtClean="0"/>
              <a:pPr/>
              <a:t>‹#›</a:t>
            </a:fld>
            <a:endParaRPr lang="en-GB"/>
          </a:p>
        </p:txBody>
      </p:sp>
    </p:spTree>
    <p:extLst>
      <p:ext uri="{BB962C8B-B14F-4D97-AF65-F5344CB8AC3E}">
        <p14:creationId xmlns:p14="http://schemas.microsoft.com/office/powerpoint/2010/main" val="138849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3E8F63-1CC3-440C-97DF-AD204CE408C9}" type="datetimeFigureOut">
              <a:rPr lang="en-GB" smtClean="0"/>
              <a:pPr/>
              <a:t>09/10/2020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1A10A0-9A36-40FB-B9F5-B567D39DAE0C}" type="slidenum">
              <a:rPr lang="en-GB" smtClean="0"/>
              <a:pPr/>
              <a:t>‹#›</a:t>
            </a:fld>
            <a:endParaRPr lang="en-GB"/>
          </a:p>
        </p:txBody>
      </p:sp>
    </p:spTree>
    <p:extLst>
      <p:ext uri="{BB962C8B-B14F-4D97-AF65-F5344CB8AC3E}">
        <p14:creationId xmlns:p14="http://schemas.microsoft.com/office/powerpoint/2010/main" val="1206087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3E8F63-1CC3-440C-97DF-AD204CE408C9}" type="datetimeFigureOut">
              <a:rPr lang="en-GB" smtClean="0"/>
              <a:pPr/>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A10A0-9A36-40FB-B9F5-B567D39DAE0C}" type="slidenum">
              <a:rPr lang="en-GB" smtClean="0"/>
              <a:pPr/>
              <a:t>‹#›</a:t>
            </a:fld>
            <a:endParaRPr lang="en-GB"/>
          </a:p>
        </p:txBody>
      </p:sp>
    </p:spTree>
    <p:extLst>
      <p:ext uri="{BB962C8B-B14F-4D97-AF65-F5344CB8AC3E}">
        <p14:creationId xmlns:p14="http://schemas.microsoft.com/office/powerpoint/2010/main" val="346303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3E8F63-1CC3-440C-97DF-AD204CE408C9}" type="datetimeFigureOut">
              <a:rPr lang="en-GB" smtClean="0"/>
              <a:pPr/>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A10A0-9A36-40FB-B9F5-B567D39DAE0C}" type="slidenum">
              <a:rPr lang="en-GB" smtClean="0"/>
              <a:pPr/>
              <a:t>‹#›</a:t>
            </a:fld>
            <a:endParaRPr lang="en-GB"/>
          </a:p>
        </p:txBody>
      </p:sp>
    </p:spTree>
    <p:extLst>
      <p:ext uri="{BB962C8B-B14F-4D97-AF65-F5344CB8AC3E}">
        <p14:creationId xmlns:p14="http://schemas.microsoft.com/office/powerpoint/2010/main" val="2596965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3E8F63-1CC3-440C-97DF-AD204CE408C9}" type="datetimeFigureOut">
              <a:rPr lang="en-GB" smtClean="0"/>
              <a:pPr/>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A10A0-9A36-40FB-B9F5-B567D39DAE0C}" type="slidenum">
              <a:rPr lang="en-GB" smtClean="0"/>
              <a:pPr/>
              <a:t>‹#›</a:t>
            </a:fld>
            <a:endParaRPr lang="en-GB"/>
          </a:p>
        </p:txBody>
      </p:sp>
    </p:spTree>
    <p:extLst>
      <p:ext uri="{BB962C8B-B14F-4D97-AF65-F5344CB8AC3E}">
        <p14:creationId xmlns:p14="http://schemas.microsoft.com/office/powerpoint/2010/main" val="2369565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3E8F63-1CC3-440C-97DF-AD204CE408C9}" type="datetimeFigureOut">
              <a:rPr lang="en-GB" smtClean="0"/>
              <a:pPr/>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A10A0-9A36-40FB-B9F5-B567D39DAE0C}" type="slidenum">
              <a:rPr lang="en-GB" smtClean="0"/>
              <a:pPr/>
              <a:t>‹#›</a:t>
            </a:fld>
            <a:endParaRPr lang="en-GB"/>
          </a:p>
        </p:txBody>
      </p:sp>
    </p:spTree>
    <p:extLst>
      <p:ext uri="{BB962C8B-B14F-4D97-AF65-F5344CB8AC3E}">
        <p14:creationId xmlns:p14="http://schemas.microsoft.com/office/powerpoint/2010/main" val="423612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94378"/>
            <a:ext cx="8039477" cy="584775"/>
          </a:xfrm>
          <a:prstGeom prst="rect">
            <a:avLst/>
          </a:prstGeom>
          <a:solidFill>
            <a:srgbClr val="EA592B"/>
          </a:solidFill>
        </p:spPr>
        <p:txBody>
          <a:bodyPr wrap="square" lIns="540000" anchor="ctr" anchorCtr="0">
            <a:spAutoFit/>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609600" y="1600424"/>
            <a:ext cx="5313872" cy="4167772"/>
          </a:xfrm>
          <a:prstGeom prst="rect">
            <a:avLst/>
          </a:prstGeom>
        </p:spPr>
        <p:txBody>
          <a:bodyPr>
            <a:normAutofit/>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descr="A close up of a logo&#10;&#10;Description automatically generated">
            <a:extLst>
              <a:ext uri="{FF2B5EF4-FFF2-40B4-BE49-F238E27FC236}">
                <a16:creationId xmlns:a16="http://schemas.microsoft.com/office/drawing/2014/main" id="{4F48038C-CD41-4DC8-989D-1961EF1198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3353" y="6119577"/>
            <a:ext cx="3600649" cy="582105"/>
          </a:xfrm>
          <a:prstGeom prst="rect">
            <a:avLst/>
          </a:prstGeom>
        </p:spPr>
      </p:pic>
      <p:sp>
        <p:nvSpPr>
          <p:cNvPr id="5" name="Content Placeholder 2">
            <a:extLst>
              <a:ext uri="{FF2B5EF4-FFF2-40B4-BE49-F238E27FC236}">
                <a16:creationId xmlns:a16="http://schemas.microsoft.com/office/drawing/2014/main" id="{C8E214FF-BD09-4566-BD20-2439BDBF0C99}"/>
              </a:ext>
            </a:extLst>
          </p:cNvPr>
          <p:cNvSpPr>
            <a:spLocks noGrp="1"/>
          </p:cNvSpPr>
          <p:nvPr>
            <p:ph idx="10"/>
          </p:nvPr>
        </p:nvSpPr>
        <p:spPr>
          <a:xfrm>
            <a:off x="6268530" y="1600424"/>
            <a:ext cx="5313872" cy="4167772"/>
          </a:xfrm>
          <a:prstGeom prst="rect">
            <a:avLst/>
          </a:prstGeom>
        </p:spPr>
        <p:txBody>
          <a:bodyPr>
            <a:normAutofit/>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27549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69776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B27E7F-2D00-4EA9-A490-8A8535C7C345}" type="datetimeFigureOut">
              <a:rPr lang="en-US" smtClean="0">
                <a:solidFill>
                  <a:prstClr val="black">
                    <a:tint val="75000"/>
                  </a:prstClr>
                </a:solidFill>
              </a:rPr>
              <a:pPr/>
              <a:t>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23A4B84-286C-40F8-9757-383DC64F1E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7754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B27E7F-2D00-4EA9-A490-8A8535C7C345}" type="datetimeFigureOut">
              <a:rPr lang="en-US" smtClean="0">
                <a:solidFill>
                  <a:prstClr val="black">
                    <a:tint val="75000"/>
                  </a:prstClr>
                </a:solidFill>
              </a:rPr>
              <a:pPr/>
              <a:t>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23A4B84-286C-40F8-9757-383DC64F1E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86648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DB27E7F-2D00-4EA9-A490-8A8535C7C345}" type="datetimeFigureOut">
              <a:rPr lang="en-US" smtClean="0">
                <a:solidFill>
                  <a:prstClr val="black">
                    <a:tint val="75000"/>
                  </a:prstClr>
                </a:solidFill>
              </a:rPr>
              <a:pPr/>
              <a:t>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23A4B84-286C-40F8-9757-383DC64F1E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85072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DB27E7F-2D00-4EA9-A490-8A8535C7C345}" type="datetimeFigureOut">
              <a:rPr lang="en-US" smtClean="0">
                <a:solidFill>
                  <a:prstClr val="black">
                    <a:tint val="75000"/>
                  </a:prstClr>
                </a:solidFill>
              </a:rPr>
              <a:pPr/>
              <a:t>10/9/2020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23A4B84-286C-40F8-9757-383DC64F1E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8310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DB27E7F-2D00-4EA9-A490-8A8535C7C345}" type="datetimeFigureOut">
              <a:rPr lang="en-US" smtClean="0">
                <a:solidFill>
                  <a:prstClr val="black">
                    <a:tint val="75000"/>
                  </a:prstClr>
                </a:solidFill>
              </a:rPr>
              <a:pPr/>
              <a:t>10/9/2020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23A4B84-286C-40F8-9757-383DC64F1E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2797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27E7F-2D00-4EA9-A490-8A8535C7C345}" type="datetimeFigureOut">
              <a:rPr lang="en-US" smtClean="0">
                <a:solidFill>
                  <a:prstClr val="black">
                    <a:tint val="75000"/>
                  </a:prstClr>
                </a:solidFill>
              </a:rPr>
              <a:pPr/>
              <a:t>10/9/2020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23A4B84-286C-40F8-9757-383DC64F1E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99833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B27E7F-2D00-4EA9-A490-8A8535C7C345}" type="datetimeFigureOut">
              <a:rPr lang="en-US" smtClean="0">
                <a:solidFill>
                  <a:prstClr val="black">
                    <a:tint val="75000"/>
                  </a:prstClr>
                </a:solidFill>
              </a:rPr>
              <a:pPr/>
              <a:t>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23A4B84-286C-40F8-9757-383DC64F1E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9511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B27E7F-2D00-4EA9-A490-8A8535C7C345}" type="datetimeFigureOut">
              <a:rPr lang="en-US" smtClean="0">
                <a:solidFill>
                  <a:prstClr val="black">
                    <a:tint val="75000"/>
                  </a:prstClr>
                </a:solidFill>
              </a:rPr>
              <a:pPr/>
              <a:t>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23A4B84-286C-40F8-9757-383DC64F1E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5593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B27E7F-2D00-4EA9-A490-8A8535C7C345}" type="datetimeFigureOut">
              <a:rPr lang="en-US" smtClean="0">
                <a:solidFill>
                  <a:prstClr val="black">
                    <a:tint val="75000"/>
                  </a:prstClr>
                </a:solidFill>
              </a:rPr>
              <a:pPr/>
              <a:t>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23A4B84-286C-40F8-9757-383DC64F1E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2995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573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B27E7F-2D00-4EA9-A490-8A8535C7C345}" type="datetimeFigureOut">
              <a:rPr lang="en-US" smtClean="0">
                <a:solidFill>
                  <a:prstClr val="black">
                    <a:tint val="75000"/>
                  </a:prstClr>
                </a:solidFill>
              </a:rPr>
              <a:pPr/>
              <a:t>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23A4B84-286C-40F8-9757-383DC64F1E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5386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5" y="770467"/>
            <a:ext cx="10782300" cy="3352800"/>
          </a:xfrm>
        </p:spPr>
        <p:txBody>
          <a:bodyPr anchor="b">
            <a:noAutofit/>
          </a:bodyPr>
          <a:lstStyle>
            <a:lvl1pPr algn="l">
              <a:lnSpc>
                <a:spcPct val="80000"/>
              </a:lnSpc>
              <a:defRPr sz="6600" spc="-9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3" y="4206876"/>
            <a:ext cx="9228201" cy="1645920"/>
          </a:xfrm>
        </p:spPr>
        <p:txBody>
          <a:bodyPr>
            <a:normAutofit/>
          </a:bodyPr>
          <a:lstStyle>
            <a:lvl1pPr marL="0" indent="0" algn="l">
              <a:buNone/>
              <a:defRPr sz="2400">
                <a:solidFill>
                  <a:schemeClr val="bg1"/>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02AC24A9-CCB6-4F8D-B8DB-C2F3692CFA5A}" type="datetimeFigureOut">
              <a:rPr lang="en-US" smtClean="0"/>
              <a:t>10/9/2020</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2DC25EE-239B-4C5F-AAD1-255A7D5F1EE2}" type="slidenum">
              <a:rPr lang="en-US" smtClean="0"/>
              <a:t>‹#›</a:t>
            </a:fld>
            <a:endParaRPr lang="en-US" dirty="0"/>
          </a:p>
        </p:txBody>
      </p:sp>
    </p:spTree>
    <p:extLst>
      <p:ext uri="{BB962C8B-B14F-4D97-AF65-F5344CB8AC3E}">
        <p14:creationId xmlns:p14="http://schemas.microsoft.com/office/powerpoint/2010/main" val="15958553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4832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66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240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1234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1" y="1998134"/>
            <a:ext cx="466344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56697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10/9/2020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429891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10/9/2020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331196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10/9/2020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262536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3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3" y="2511813"/>
            <a:ext cx="3398520" cy="3126987"/>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10/9/2020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11034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9"/>
            <a:ext cx="10780776" cy="613283"/>
          </a:xfrm>
        </p:spPr>
        <p:txBody>
          <a:bodyPr anchor="b">
            <a:normAutofit/>
          </a:bodyPr>
          <a:lstStyle>
            <a:lvl1pPr>
              <a:defRPr sz="24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600"/>
              </a:spcBef>
              <a:buNone/>
              <a:defRPr sz="2400">
                <a:solidFill>
                  <a:schemeClr val="tx1">
                    <a:lumMod val="75000"/>
                    <a:lumOff val="2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0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02AC24A9-CCB6-4F8D-B8DB-C2F3692CFA5A}" type="datetimeFigureOut">
              <a:rPr lang="en-US" smtClean="0"/>
              <a:t>10/9/2020</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53333203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819DC9B8-B5BB-4AA6-B8C6-6144D18097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2455" y="6022993"/>
            <a:ext cx="4105122" cy="527980"/>
          </a:xfrm>
          <a:prstGeom prst="rect">
            <a:avLst/>
          </a:prstGeom>
        </p:spPr>
      </p:pic>
    </p:spTree>
    <p:extLst>
      <p:ext uri="{BB962C8B-B14F-4D97-AF65-F5344CB8AC3E}">
        <p14:creationId xmlns:p14="http://schemas.microsoft.com/office/powerpoint/2010/main" val="31126367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14394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1"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6" y="714377"/>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25252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229925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1070406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5368320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0104216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22333298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8258177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Tisa Sans Pro Light" panose="020B0504020201020104" pitchFamily="34" charset="0"/>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674674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dirty="0"/>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525300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ooter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1" y="982336"/>
            <a:ext cx="10997309" cy="4922587"/>
          </a:xfrm>
          <a:prstGeom prst="rect">
            <a:avLst/>
          </a:prstGeom>
        </p:spPr>
        <p:txBody>
          <a:bodyPr/>
          <a:lstStyle>
            <a:lvl1pPr marL="0" indent="0">
              <a:buNone/>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350318-D204-43F2-BD8F-A2B2BC3856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51725" y="6362517"/>
            <a:ext cx="2653057" cy="341223"/>
          </a:xfrm>
          <a:prstGeom prst="rect">
            <a:avLst/>
          </a:prstGeom>
        </p:spPr>
      </p:pic>
      <p:sp>
        <p:nvSpPr>
          <p:cNvPr id="10" name="Text Placeholder 8">
            <a:extLst>
              <a:ext uri="{FF2B5EF4-FFF2-40B4-BE49-F238E27FC236}">
                <a16:creationId xmlns:a16="http://schemas.microsoft.com/office/drawing/2014/main" id="{05603C33-4B92-4B2F-B80D-D44259D7AEF6}"/>
              </a:ext>
            </a:extLst>
          </p:cNvPr>
          <p:cNvSpPr>
            <a:spLocks noGrp="1"/>
          </p:cNvSpPr>
          <p:nvPr>
            <p:ph type="body" sz="quarter" idx="11" hasCustomPrompt="1"/>
          </p:nvPr>
        </p:nvSpPr>
        <p:spPr>
          <a:xfrm>
            <a:off x="260771" y="283710"/>
            <a:ext cx="11346138" cy="469912"/>
          </a:xfrm>
          <a:prstGeom prst="rect">
            <a:avLst/>
          </a:prstGeom>
          <a:noFill/>
        </p:spPr>
        <p:txBody>
          <a:bodyPr/>
          <a:lstStyle>
            <a:lvl1pPr marL="0" indent="0">
              <a:buNone/>
              <a:defRPr sz="2540">
                <a:solidFill>
                  <a:srgbClr val="EA592B"/>
                </a:solidFill>
                <a:latin typeface="Soho Std Heavy" panose="02040903060506020204" pitchFamily="18" charset="0"/>
              </a:defRPr>
            </a:lvl1pPr>
          </a:lstStyle>
          <a:p>
            <a:pPr lvl="0"/>
            <a:r>
              <a:rPr lang="en-US" dirty="0"/>
              <a:t>Heading 1</a:t>
            </a:r>
            <a:endParaRPr lang="en-GB" dirty="0"/>
          </a:p>
        </p:txBody>
      </p:sp>
    </p:spTree>
    <p:extLst>
      <p:ext uri="{BB962C8B-B14F-4D97-AF65-F5344CB8AC3E}">
        <p14:creationId xmlns:p14="http://schemas.microsoft.com/office/powerpoint/2010/main" val="162622191"/>
      </p:ext>
    </p:extLst>
  </p:cSld>
  <p:clrMapOvr>
    <a:masterClrMapping/>
  </p:clrMapOvr>
  <p:extLst>
    <p:ext uri="{DCECCB84-F9BA-43D5-87BE-67443E8EF086}">
      <p15:sldGuideLst xmlns:p15="http://schemas.microsoft.com/office/powerpoint/2012/main">
        <p15:guide id="1" orient="horz" pos="2381">
          <p15:clr>
            <a:srgbClr val="FBAE40"/>
          </p15:clr>
        </p15:guide>
        <p15:guide id="2" pos="12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dirty="0"/>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2953144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0942238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52" name="Google Shape;52;p1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0276476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55" name="Google Shape;55;p14"/>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dirty="0"/>
          </a:p>
        </p:txBody>
      </p:sp>
      <p:sp>
        <p:nvSpPr>
          <p:cNvPr id="56" name="Google Shape;56;p1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atin typeface="Tisa Sans Pro Light" panose="020B0504020201020104" pitchFamily="34" charset="0"/>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lang="en-GB" dirty="0"/>
          </a:p>
        </p:txBody>
      </p:sp>
      <p:sp>
        <p:nvSpPr>
          <p:cNvPr id="57" name="Google Shape;57;p1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atin typeface="Tisa Sans Pro Light" panose="020B0504020201020104" pitchFamily="34" charset="0"/>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lang="en-GB" dirty="0"/>
          </a:p>
        </p:txBody>
      </p:sp>
      <p:sp>
        <p:nvSpPr>
          <p:cNvPr id="58" name="Google Shape;58;p1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25136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ight">
    <p:spTree>
      <p:nvGrpSpPr>
        <p:cNvPr id="1" name=""/>
        <p:cNvGrpSpPr/>
        <p:nvPr/>
      </p:nvGrpSpPr>
      <p:grpSpPr>
        <a:xfrm>
          <a:off x="0" y="0"/>
          <a:ext cx="0" cy="0"/>
          <a:chOff x="0" y="0"/>
          <a:chExt cx="0" cy="0"/>
        </a:xfrm>
      </p:grpSpPr>
      <p:sp>
        <p:nvSpPr>
          <p:cNvPr id="43" name="Picture Placeholder 34">
            <a:extLst>
              <a:ext uri="{FF2B5EF4-FFF2-40B4-BE49-F238E27FC236}">
                <a16:creationId xmlns:a16="http://schemas.microsoft.com/office/drawing/2014/main" id="{2D1EF856-2381-405C-A913-80809E59AAB1}"/>
              </a:ext>
            </a:extLst>
          </p:cNvPr>
          <p:cNvSpPr>
            <a:spLocks noGrp="1"/>
          </p:cNvSpPr>
          <p:nvPr>
            <p:ph type="pic" sz="quarter" idx="11" hasCustomPrompt="1"/>
          </p:nvPr>
        </p:nvSpPr>
        <p:spPr>
          <a:xfrm>
            <a:off x="8655566" y="2453724"/>
            <a:ext cx="887413" cy="889000"/>
          </a:xfrm>
        </p:spPr>
        <p:txBody>
          <a:bodyPr>
            <a:normAutofit/>
          </a:bodyPr>
          <a:lstStyle>
            <a:lvl1pPr marL="0" indent="0">
              <a:buNone/>
              <a:defRPr sz="1000"/>
            </a:lvl1pPr>
          </a:lstStyle>
          <a:p>
            <a:r>
              <a:rPr lang="en-US" dirty="0"/>
              <a:t>ICON</a:t>
            </a:r>
          </a:p>
        </p:txBody>
      </p:sp>
      <p:sp>
        <p:nvSpPr>
          <p:cNvPr id="44" name="Text Placeholder 39">
            <a:extLst>
              <a:ext uri="{FF2B5EF4-FFF2-40B4-BE49-F238E27FC236}">
                <a16:creationId xmlns:a16="http://schemas.microsoft.com/office/drawing/2014/main" id="{34FBB9E9-CEBE-45B8-BF68-9E764AEF4CBC}"/>
              </a:ext>
            </a:extLst>
          </p:cNvPr>
          <p:cNvSpPr>
            <a:spLocks noGrp="1"/>
          </p:cNvSpPr>
          <p:nvPr>
            <p:ph type="body" sz="quarter" idx="14"/>
          </p:nvPr>
        </p:nvSpPr>
        <p:spPr>
          <a:xfrm>
            <a:off x="9710761" y="4641488"/>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45" name="Text Placeholder 46">
            <a:extLst>
              <a:ext uri="{FF2B5EF4-FFF2-40B4-BE49-F238E27FC236}">
                <a16:creationId xmlns:a16="http://schemas.microsoft.com/office/drawing/2014/main" id="{55B6C77E-DBDB-42A4-9B9B-3F2CF47584F0}"/>
              </a:ext>
            </a:extLst>
          </p:cNvPr>
          <p:cNvSpPr>
            <a:spLocks noGrp="1"/>
          </p:cNvSpPr>
          <p:nvPr>
            <p:ph type="body" sz="quarter" idx="18" hasCustomPrompt="1"/>
          </p:nvPr>
        </p:nvSpPr>
        <p:spPr>
          <a:xfrm>
            <a:off x="9710761" y="4240861"/>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46" name="Picture Placeholder 34">
            <a:extLst>
              <a:ext uri="{FF2B5EF4-FFF2-40B4-BE49-F238E27FC236}">
                <a16:creationId xmlns:a16="http://schemas.microsoft.com/office/drawing/2014/main" id="{55DF7ED3-48B8-48C6-A240-C3F0AF040540}"/>
              </a:ext>
            </a:extLst>
          </p:cNvPr>
          <p:cNvSpPr>
            <a:spLocks noGrp="1"/>
          </p:cNvSpPr>
          <p:nvPr>
            <p:ph type="pic" sz="quarter" idx="19" hasCustomPrompt="1"/>
          </p:nvPr>
        </p:nvSpPr>
        <p:spPr>
          <a:xfrm>
            <a:off x="5103465" y="2453724"/>
            <a:ext cx="887413" cy="889000"/>
          </a:xfrm>
        </p:spPr>
        <p:txBody>
          <a:bodyPr>
            <a:normAutofit/>
          </a:bodyPr>
          <a:lstStyle>
            <a:lvl1pPr marL="0" indent="0">
              <a:buNone/>
              <a:defRPr sz="1000"/>
            </a:lvl1pPr>
          </a:lstStyle>
          <a:p>
            <a:r>
              <a:rPr lang="en-US" dirty="0"/>
              <a:t>ICON</a:t>
            </a:r>
          </a:p>
        </p:txBody>
      </p:sp>
      <p:sp>
        <p:nvSpPr>
          <p:cNvPr id="47" name="Picture Placeholder 34">
            <a:extLst>
              <a:ext uri="{FF2B5EF4-FFF2-40B4-BE49-F238E27FC236}">
                <a16:creationId xmlns:a16="http://schemas.microsoft.com/office/drawing/2014/main" id="{C38ECA3B-7319-4FDB-BCA5-42DE903E763C}"/>
              </a:ext>
            </a:extLst>
          </p:cNvPr>
          <p:cNvSpPr>
            <a:spLocks noGrp="1"/>
          </p:cNvSpPr>
          <p:nvPr>
            <p:ph type="pic" sz="quarter" idx="20" hasCustomPrompt="1"/>
          </p:nvPr>
        </p:nvSpPr>
        <p:spPr>
          <a:xfrm>
            <a:off x="1551364" y="2453724"/>
            <a:ext cx="887413" cy="889000"/>
          </a:xfrm>
        </p:spPr>
        <p:txBody>
          <a:bodyPr>
            <a:normAutofit/>
          </a:bodyPr>
          <a:lstStyle>
            <a:lvl1pPr marL="0" indent="0">
              <a:buNone/>
              <a:defRPr sz="1000"/>
            </a:lvl1pPr>
          </a:lstStyle>
          <a:p>
            <a:r>
              <a:rPr lang="en-US" dirty="0"/>
              <a:t>ICON</a:t>
            </a:r>
          </a:p>
        </p:txBody>
      </p:sp>
      <p:sp>
        <p:nvSpPr>
          <p:cNvPr id="52" name="Picture Placeholder 34">
            <a:extLst>
              <a:ext uri="{FF2B5EF4-FFF2-40B4-BE49-F238E27FC236}">
                <a16:creationId xmlns:a16="http://schemas.microsoft.com/office/drawing/2014/main" id="{90EC8BEC-DD26-4CF5-9BA3-62FB1DE4E8F3}"/>
              </a:ext>
            </a:extLst>
          </p:cNvPr>
          <p:cNvSpPr>
            <a:spLocks noGrp="1"/>
          </p:cNvSpPr>
          <p:nvPr>
            <p:ph type="pic" sz="quarter" idx="21" hasCustomPrompt="1"/>
          </p:nvPr>
        </p:nvSpPr>
        <p:spPr>
          <a:xfrm>
            <a:off x="8655566" y="4186831"/>
            <a:ext cx="887413" cy="889000"/>
          </a:xfrm>
        </p:spPr>
        <p:txBody>
          <a:bodyPr>
            <a:normAutofit/>
          </a:bodyPr>
          <a:lstStyle>
            <a:lvl1pPr marL="0" indent="0">
              <a:buNone/>
              <a:defRPr sz="1000"/>
            </a:lvl1pPr>
          </a:lstStyle>
          <a:p>
            <a:r>
              <a:rPr lang="en-US" dirty="0"/>
              <a:t>ICON</a:t>
            </a:r>
          </a:p>
        </p:txBody>
      </p:sp>
      <p:sp>
        <p:nvSpPr>
          <p:cNvPr id="53" name="Picture Placeholder 34">
            <a:extLst>
              <a:ext uri="{FF2B5EF4-FFF2-40B4-BE49-F238E27FC236}">
                <a16:creationId xmlns:a16="http://schemas.microsoft.com/office/drawing/2014/main" id="{65A0AFA3-6580-43C1-B098-2C7BCA9F6C75}"/>
              </a:ext>
            </a:extLst>
          </p:cNvPr>
          <p:cNvSpPr>
            <a:spLocks noGrp="1"/>
          </p:cNvSpPr>
          <p:nvPr>
            <p:ph type="pic" sz="quarter" idx="22" hasCustomPrompt="1"/>
          </p:nvPr>
        </p:nvSpPr>
        <p:spPr>
          <a:xfrm>
            <a:off x="5103465" y="4186831"/>
            <a:ext cx="887413" cy="889000"/>
          </a:xfrm>
        </p:spPr>
        <p:txBody>
          <a:bodyPr>
            <a:normAutofit/>
          </a:bodyPr>
          <a:lstStyle>
            <a:lvl1pPr marL="0" indent="0">
              <a:buNone/>
              <a:defRPr sz="1000"/>
            </a:lvl1pPr>
          </a:lstStyle>
          <a:p>
            <a:r>
              <a:rPr lang="en-US" dirty="0"/>
              <a:t>ICON</a:t>
            </a:r>
          </a:p>
        </p:txBody>
      </p:sp>
      <p:sp>
        <p:nvSpPr>
          <p:cNvPr id="54" name="Picture Placeholder 34">
            <a:extLst>
              <a:ext uri="{FF2B5EF4-FFF2-40B4-BE49-F238E27FC236}">
                <a16:creationId xmlns:a16="http://schemas.microsoft.com/office/drawing/2014/main" id="{633BE360-454A-4A5C-9104-60910DAB61B5}"/>
              </a:ext>
            </a:extLst>
          </p:cNvPr>
          <p:cNvSpPr>
            <a:spLocks noGrp="1"/>
          </p:cNvSpPr>
          <p:nvPr>
            <p:ph type="pic" sz="quarter" idx="23" hasCustomPrompt="1"/>
          </p:nvPr>
        </p:nvSpPr>
        <p:spPr>
          <a:xfrm>
            <a:off x="1551364" y="4186831"/>
            <a:ext cx="887413" cy="889000"/>
          </a:xfrm>
        </p:spPr>
        <p:txBody>
          <a:bodyPr>
            <a:normAutofit/>
          </a:bodyPr>
          <a:lstStyle>
            <a:lvl1pPr marL="0" indent="0">
              <a:buNone/>
              <a:defRPr sz="1000"/>
            </a:lvl1pPr>
          </a:lstStyle>
          <a:p>
            <a:r>
              <a:rPr lang="en-US" dirty="0"/>
              <a:t>ICON</a:t>
            </a:r>
          </a:p>
        </p:txBody>
      </p:sp>
      <p:sp>
        <p:nvSpPr>
          <p:cNvPr id="59" name="Picture Placeholder 34">
            <a:extLst>
              <a:ext uri="{FF2B5EF4-FFF2-40B4-BE49-F238E27FC236}">
                <a16:creationId xmlns:a16="http://schemas.microsoft.com/office/drawing/2014/main" id="{E846108A-BBFA-4FDA-9BAA-78AA09FEF2B1}"/>
              </a:ext>
            </a:extLst>
          </p:cNvPr>
          <p:cNvSpPr>
            <a:spLocks noGrp="1"/>
          </p:cNvSpPr>
          <p:nvPr>
            <p:ph type="pic" sz="quarter" idx="24" hasCustomPrompt="1"/>
          </p:nvPr>
        </p:nvSpPr>
        <p:spPr>
          <a:xfrm>
            <a:off x="762501" y="306053"/>
            <a:ext cx="887413" cy="889000"/>
          </a:xfrm>
        </p:spPr>
        <p:txBody>
          <a:bodyPr>
            <a:normAutofit/>
          </a:bodyPr>
          <a:lstStyle>
            <a:lvl1pPr marL="0" indent="0">
              <a:buNone/>
              <a:defRPr sz="1000"/>
            </a:lvl1pPr>
          </a:lstStyle>
          <a:p>
            <a:r>
              <a:rPr lang="en-US" dirty="0"/>
              <a:t>ICON</a:t>
            </a:r>
          </a:p>
        </p:txBody>
      </p:sp>
      <p:sp>
        <p:nvSpPr>
          <p:cNvPr id="60" name="Picture Placeholder 34">
            <a:extLst>
              <a:ext uri="{FF2B5EF4-FFF2-40B4-BE49-F238E27FC236}">
                <a16:creationId xmlns:a16="http://schemas.microsoft.com/office/drawing/2014/main" id="{06FACEF4-EC76-40B1-ABAB-DFB9AB1C6F8C}"/>
              </a:ext>
            </a:extLst>
          </p:cNvPr>
          <p:cNvSpPr>
            <a:spLocks noGrp="1"/>
          </p:cNvSpPr>
          <p:nvPr>
            <p:ph type="pic" sz="quarter" idx="25" hasCustomPrompt="1"/>
          </p:nvPr>
        </p:nvSpPr>
        <p:spPr>
          <a:xfrm>
            <a:off x="5103465" y="5749817"/>
            <a:ext cx="887413" cy="889000"/>
          </a:xfrm>
        </p:spPr>
        <p:txBody>
          <a:bodyPr>
            <a:normAutofit/>
          </a:bodyPr>
          <a:lstStyle>
            <a:lvl1pPr marL="0" indent="0">
              <a:buNone/>
              <a:defRPr sz="1000"/>
            </a:lvl1pPr>
          </a:lstStyle>
          <a:p>
            <a:r>
              <a:rPr lang="en-US" dirty="0"/>
              <a:t>ICON</a:t>
            </a:r>
          </a:p>
        </p:txBody>
      </p:sp>
      <p:sp>
        <p:nvSpPr>
          <p:cNvPr id="77" name="Text Placeholder 39">
            <a:extLst>
              <a:ext uri="{FF2B5EF4-FFF2-40B4-BE49-F238E27FC236}">
                <a16:creationId xmlns:a16="http://schemas.microsoft.com/office/drawing/2014/main" id="{F9B127AA-A9E2-41AB-8FAE-D787CE0242BD}"/>
              </a:ext>
            </a:extLst>
          </p:cNvPr>
          <p:cNvSpPr>
            <a:spLocks noGrp="1"/>
          </p:cNvSpPr>
          <p:nvPr>
            <p:ph type="body" sz="quarter" idx="26"/>
          </p:nvPr>
        </p:nvSpPr>
        <p:spPr>
          <a:xfrm>
            <a:off x="9710761" y="2877635"/>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8" name="Text Placeholder 46">
            <a:extLst>
              <a:ext uri="{FF2B5EF4-FFF2-40B4-BE49-F238E27FC236}">
                <a16:creationId xmlns:a16="http://schemas.microsoft.com/office/drawing/2014/main" id="{716BD719-7234-4908-ABBF-43004C9CA957}"/>
              </a:ext>
            </a:extLst>
          </p:cNvPr>
          <p:cNvSpPr>
            <a:spLocks noGrp="1"/>
          </p:cNvSpPr>
          <p:nvPr>
            <p:ph type="body" sz="quarter" idx="27" hasCustomPrompt="1"/>
          </p:nvPr>
        </p:nvSpPr>
        <p:spPr>
          <a:xfrm>
            <a:off x="9710761" y="2477008"/>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79" name="Text Placeholder 39">
            <a:extLst>
              <a:ext uri="{FF2B5EF4-FFF2-40B4-BE49-F238E27FC236}">
                <a16:creationId xmlns:a16="http://schemas.microsoft.com/office/drawing/2014/main" id="{626608D9-0200-4530-A392-8778E0D04406}"/>
              </a:ext>
            </a:extLst>
          </p:cNvPr>
          <p:cNvSpPr>
            <a:spLocks noGrp="1"/>
          </p:cNvSpPr>
          <p:nvPr>
            <p:ph type="body" sz="quarter" idx="28"/>
          </p:nvPr>
        </p:nvSpPr>
        <p:spPr>
          <a:xfrm>
            <a:off x="6116956" y="4641488"/>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80" name="Text Placeholder 46">
            <a:extLst>
              <a:ext uri="{FF2B5EF4-FFF2-40B4-BE49-F238E27FC236}">
                <a16:creationId xmlns:a16="http://schemas.microsoft.com/office/drawing/2014/main" id="{752DFA8A-D6FA-4ECD-9E35-F71EA4E99C77}"/>
              </a:ext>
            </a:extLst>
          </p:cNvPr>
          <p:cNvSpPr>
            <a:spLocks noGrp="1"/>
          </p:cNvSpPr>
          <p:nvPr>
            <p:ph type="body" sz="quarter" idx="29" hasCustomPrompt="1"/>
          </p:nvPr>
        </p:nvSpPr>
        <p:spPr>
          <a:xfrm>
            <a:off x="6116956" y="4240861"/>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81" name="Text Placeholder 39">
            <a:extLst>
              <a:ext uri="{FF2B5EF4-FFF2-40B4-BE49-F238E27FC236}">
                <a16:creationId xmlns:a16="http://schemas.microsoft.com/office/drawing/2014/main" id="{CF686D19-A348-4080-A966-C34BC802E272}"/>
              </a:ext>
            </a:extLst>
          </p:cNvPr>
          <p:cNvSpPr>
            <a:spLocks noGrp="1"/>
          </p:cNvSpPr>
          <p:nvPr>
            <p:ph type="body" sz="quarter" idx="30"/>
          </p:nvPr>
        </p:nvSpPr>
        <p:spPr>
          <a:xfrm>
            <a:off x="6116956" y="2877635"/>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82" name="Text Placeholder 46">
            <a:extLst>
              <a:ext uri="{FF2B5EF4-FFF2-40B4-BE49-F238E27FC236}">
                <a16:creationId xmlns:a16="http://schemas.microsoft.com/office/drawing/2014/main" id="{60735320-27D8-4F8E-A024-598776C9D1C3}"/>
              </a:ext>
            </a:extLst>
          </p:cNvPr>
          <p:cNvSpPr>
            <a:spLocks noGrp="1"/>
          </p:cNvSpPr>
          <p:nvPr>
            <p:ph type="body" sz="quarter" idx="31" hasCustomPrompt="1"/>
          </p:nvPr>
        </p:nvSpPr>
        <p:spPr>
          <a:xfrm>
            <a:off x="6116956" y="2477008"/>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83" name="Text Placeholder 39">
            <a:extLst>
              <a:ext uri="{FF2B5EF4-FFF2-40B4-BE49-F238E27FC236}">
                <a16:creationId xmlns:a16="http://schemas.microsoft.com/office/drawing/2014/main" id="{EAAFD4E3-0D64-4DC4-AC95-C45ABD2AE6F9}"/>
              </a:ext>
            </a:extLst>
          </p:cNvPr>
          <p:cNvSpPr>
            <a:spLocks noGrp="1"/>
          </p:cNvSpPr>
          <p:nvPr>
            <p:ph type="body" sz="quarter" idx="32"/>
          </p:nvPr>
        </p:nvSpPr>
        <p:spPr>
          <a:xfrm>
            <a:off x="6116956" y="6138282"/>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84" name="Text Placeholder 46">
            <a:extLst>
              <a:ext uri="{FF2B5EF4-FFF2-40B4-BE49-F238E27FC236}">
                <a16:creationId xmlns:a16="http://schemas.microsoft.com/office/drawing/2014/main" id="{4E33188F-DB97-4480-8F80-07EABC10A011}"/>
              </a:ext>
            </a:extLst>
          </p:cNvPr>
          <p:cNvSpPr>
            <a:spLocks noGrp="1"/>
          </p:cNvSpPr>
          <p:nvPr>
            <p:ph type="body" sz="quarter" idx="33" hasCustomPrompt="1"/>
          </p:nvPr>
        </p:nvSpPr>
        <p:spPr>
          <a:xfrm>
            <a:off x="6116956" y="5750417"/>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85" name="Text Placeholder 39">
            <a:extLst>
              <a:ext uri="{FF2B5EF4-FFF2-40B4-BE49-F238E27FC236}">
                <a16:creationId xmlns:a16="http://schemas.microsoft.com/office/drawing/2014/main" id="{72308068-AAC7-4C44-AAF1-B2E1EC218C53}"/>
              </a:ext>
            </a:extLst>
          </p:cNvPr>
          <p:cNvSpPr>
            <a:spLocks noGrp="1"/>
          </p:cNvSpPr>
          <p:nvPr>
            <p:ph type="body" sz="quarter" idx="34"/>
          </p:nvPr>
        </p:nvSpPr>
        <p:spPr>
          <a:xfrm>
            <a:off x="2553374" y="2877635"/>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86" name="Text Placeholder 46">
            <a:extLst>
              <a:ext uri="{FF2B5EF4-FFF2-40B4-BE49-F238E27FC236}">
                <a16:creationId xmlns:a16="http://schemas.microsoft.com/office/drawing/2014/main" id="{0601897E-1B17-49DA-9E03-BCE007BD9ACC}"/>
              </a:ext>
            </a:extLst>
          </p:cNvPr>
          <p:cNvSpPr>
            <a:spLocks noGrp="1"/>
          </p:cNvSpPr>
          <p:nvPr>
            <p:ph type="body" sz="quarter" idx="35" hasCustomPrompt="1"/>
          </p:nvPr>
        </p:nvSpPr>
        <p:spPr>
          <a:xfrm>
            <a:off x="2553374" y="2477008"/>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87" name="Text Placeholder 39">
            <a:extLst>
              <a:ext uri="{FF2B5EF4-FFF2-40B4-BE49-F238E27FC236}">
                <a16:creationId xmlns:a16="http://schemas.microsoft.com/office/drawing/2014/main" id="{19CE1DF1-96AA-415F-9715-D5354F419B53}"/>
              </a:ext>
            </a:extLst>
          </p:cNvPr>
          <p:cNvSpPr>
            <a:spLocks noGrp="1"/>
          </p:cNvSpPr>
          <p:nvPr>
            <p:ph type="body" sz="quarter" idx="36"/>
          </p:nvPr>
        </p:nvSpPr>
        <p:spPr>
          <a:xfrm>
            <a:off x="2553374" y="4641488"/>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88" name="Text Placeholder 46">
            <a:extLst>
              <a:ext uri="{FF2B5EF4-FFF2-40B4-BE49-F238E27FC236}">
                <a16:creationId xmlns:a16="http://schemas.microsoft.com/office/drawing/2014/main" id="{9F9535F2-A766-44AF-9AD3-51BA2C6F2ED8}"/>
              </a:ext>
            </a:extLst>
          </p:cNvPr>
          <p:cNvSpPr>
            <a:spLocks noGrp="1"/>
          </p:cNvSpPr>
          <p:nvPr>
            <p:ph type="body" sz="quarter" idx="37" hasCustomPrompt="1"/>
          </p:nvPr>
        </p:nvSpPr>
        <p:spPr>
          <a:xfrm>
            <a:off x="2553374" y="4240861"/>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89" name="Text Placeholder 39">
            <a:extLst>
              <a:ext uri="{FF2B5EF4-FFF2-40B4-BE49-F238E27FC236}">
                <a16:creationId xmlns:a16="http://schemas.microsoft.com/office/drawing/2014/main" id="{15177575-6B71-4584-8E0B-D151D973200D}"/>
              </a:ext>
            </a:extLst>
          </p:cNvPr>
          <p:cNvSpPr>
            <a:spLocks noGrp="1"/>
          </p:cNvSpPr>
          <p:nvPr>
            <p:ph type="body" sz="quarter" idx="38"/>
          </p:nvPr>
        </p:nvSpPr>
        <p:spPr>
          <a:xfrm>
            <a:off x="1749692" y="814919"/>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90" name="Text Placeholder 46">
            <a:extLst>
              <a:ext uri="{FF2B5EF4-FFF2-40B4-BE49-F238E27FC236}">
                <a16:creationId xmlns:a16="http://schemas.microsoft.com/office/drawing/2014/main" id="{FC7F0546-1415-48CA-8E73-91D3480ED57D}"/>
              </a:ext>
            </a:extLst>
          </p:cNvPr>
          <p:cNvSpPr>
            <a:spLocks noGrp="1"/>
          </p:cNvSpPr>
          <p:nvPr>
            <p:ph type="body" sz="quarter" idx="39" hasCustomPrompt="1"/>
          </p:nvPr>
        </p:nvSpPr>
        <p:spPr>
          <a:xfrm>
            <a:off x="1749692" y="411976"/>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 name="Title 1">
            <a:extLst>
              <a:ext uri="{FF2B5EF4-FFF2-40B4-BE49-F238E27FC236}">
                <a16:creationId xmlns:a16="http://schemas.microsoft.com/office/drawing/2014/main" id="{AA017577-965B-4F93-A2EE-44D638A8C60A}"/>
              </a:ext>
            </a:extLst>
          </p:cNvPr>
          <p:cNvSpPr>
            <a:spLocks noGrp="1"/>
          </p:cNvSpPr>
          <p:nvPr>
            <p:ph type="title"/>
          </p:nvPr>
        </p:nvSpPr>
        <p:spPr>
          <a:xfrm>
            <a:off x="5753098" y="457200"/>
            <a:ext cx="6096001" cy="601662"/>
          </a:xfrm>
        </p:spPr>
        <p:txBody>
          <a:bodyPr/>
          <a:lstStyle>
            <a:lvl1pPr algn="r">
              <a:defRPr/>
            </a:lvl1pPr>
          </a:lstStyle>
          <a:p>
            <a:r>
              <a:rPr lang="en-US"/>
              <a:t>Click to edit Master title style</a:t>
            </a:r>
            <a:endParaRPr lang="en-US" dirty="0"/>
          </a:p>
        </p:txBody>
      </p:sp>
    </p:spTree>
    <p:extLst>
      <p:ext uri="{BB962C8B-B14F-4D97-AF65-F5344CB8AC3E}">
        <p14:creationId xmlns:p14="http://schemas.microsoft.com/office/powerpoint/2010/main" val="1265600086"/>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72">
          <p15:clr>
            <a:srgbClr val="5ACBF0"/>
          </p15:clr>
        </p15:guide>
        <p15:guide id="6" pos="2064">
          <p15:clr>
            <a:srgbClr val="5ACBF0"/>
          </p15:clr>
        </p15:guide>
        <p15:guide id="7" pos="1776">
          <p15:clr>
            <a:srgbClr val="5ACBF0"/>
          </p15:clr>
        </p15:guide>
        <p15:guide id="8" pos="5616">
          <p15:clr>
            <a:srgbClr val="5ACBF0"/>
          </p15:clr>
        </p15:guide>
        <p15:guide id="9" pos="5928">
          <p15:clr>
            <a:srgbClr val="5ACBF0"/>
          </p15:clr>
        </p15:guide>
        <p15:guide id="10" pos="144">
          <p15:clr>
            <a:srgbClr val="5ACBF0"/>
          </p15:clr>
        </p15:guide>
        <p15:guide id="11" orient="horz" pos="4200">
          <p15:clr>
            <a:srgbClr val="5ACBF0"/>
          </p15:clr>
        </p15:guide>
        <p15:guide id="12" pos="7536">
          <p15:clr>
            <a:srgbClr val="5ACBF0"/>
          </p15:clr>
        </p15:guide>
        <p15:guide id="13" orient="horz" pos="14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B87901F-5C46-4D75-89B0-AE0E2209AD43}"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61F42-BB29-4D83-B6AB-A1CDFF44F05F}" type="slidenum">
              <a:rPr lang="en-GB" smtClean="0"/>
              <a:t>‹#›</a:t>
            </a:fld>
            <a:endParaRPr lang="en-GB"/>
          </a:p>
        </p:txBody>
      </p:sp>
    </p:spTree>
    <p:extLst>
      <p:ext uri="{BB962C8B-B14F-4D97-AF65-F5344CB8AC3E}">
        <p14:creationId xmlns:p14="http://schemas.microsoft.com/office/powerpoint/2010/main" val="1391304550"/>
      </p:ext>
    </p:extLst>
  </p:cSld>
  <p:clrMapOvr>
    <a:masterClrMapping/>
  </p:clrMapOvr>
  <mc:AlternateContent xmlns:mc="http://schemas.openxmlformats.org/markup-compatibility/2006" xmlns:p14="http://schemas.microsoft.com/office/powerpoint/2010/main">
    <mc:Choice Requires="p14">
      <p:transition spd="slow" p14:dur="2000" advTm="10000">
        <p:fade/>
      </p:transition>
    </mc:Choice>
    <mc:Fallback xmlns="">
      <p:transition spd="slow"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87901F-5C46-4D75-89B0-AE0E2209AD43}"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61F42-BB29-4D83-B6AB-A1CDFF44F05F}" type="slidenum">
              <a:rPr lang="en-GB" smtClean="0"/>
              <a:t>‹#›</a:t>
            </a:fld>
            <a:endParaRPr lang="en-GB"/>
          </a:p>
        </p:txBody>
      </p:sp>
    </p:spTree>
    <p:extLst>
      <p:ext uri="{BB962C8B-B14F-4D97-AF65-F5344CB8AC3E}">
        <p14:creationId xmlns:p14="http://schemas.microsoft.com/office/powerpoint/2010/main" val="28305981"/>
      </p:ext>
    </p:extLst>
  </p:cSld>
  <p:clrMapOvr>
    <a:masterClrMapping/>
  </p:clrMapOvr>
  <mc:AlternateContent xmlns:mc="http://schemas.openxmlformats.org/markup-compatibility/2006" xmlns:p14="http://schemas.microsoft.com/office/powerpoint/2010/main">
    <mc:Choice Requires="p14">
      <p:transition spd="slow" p14:dur="2000" advTm="10000">
        <p:fade/>
      </p:transition>
    </mc:Choice>
    <mc:Fallback xmlns="">
      <p:transition spd="slow"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B1B481E-FA48-4F0F-B655-36D640882ED8}"/>
              </a:ext>
            </a:extLst>
          </p:cNvPr>
          <p:cNvSpPr txBox="1"/>
          <p:nvPr userDrawn="1"/>
        </p:nvSpPr>
        <p:spPr>
          <a:xfrm>
            <a:off x="221381" y="6333596"/>
            <a:ext cx="1549667" cy="307777"/>
          </a:xfrm>
          <a:prstGeom prst="rect">
            <a:avLst/>
          </a:prstGeom>
          <a:noFill/>
        </p:spPr>
        <p:txBody>
          <a:bodyPr wrap="square" rtlCol="0">
            <a:spAutoFit/>
          </a:bodyPr>
          <a:lstStyle/>
          <a:p>
            <a:r>
              <a:rPr lang="en-GB" sz="1400" dirty="0">
                <a:solidFill>
                  <a:schemeClr val="bg1"/>
                </a:solidFill>
              </a:rPr>
              <a:t>Sport for life</a:t>
            </a:r>
          </a:p>
        </p:txBody>
      </p:sp>
    </p:spTree>
    <p:extLst>
      <p:ext uri="{BB962C8B-B14F-4D97-AF65-F5344CB8AC3E}">
        <p14:creationId xmlns:p14="http://schemas.microsoft.com/office/powerpoint/2010/main" val="149365229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15" r:id="rId3"/>
    <p:sldLayoutId id="2147483701" r:id="rId4"/>
    <p:sldLayoutId id="2147483716" r:id="rId5"/>
    <p:sldLayoutId id="2147483717" r:id="rId6"/>
    <p:sldLayoutId id="2147483791" r:id="rId7"/>
  </p:sldLayoutIdLst>
  <p:txStyles>
    <p:titleStyle>
      <a:lvl1pPr algn="l" rtl="0" eaLnBrk="1" fontAlgn="base" hangingPunct="1">
        <a:spcBef>
          <a:spcPct val="0"/>
        </a:spcBef>
        <a:spcAft>
          <a:spcPct val="0"/>
        </a:spcAft>
        <a:defRPr sz="3200" b="1">
          <a:solidFill>
            <a:schemeClr val="bg1"/>
          </a:solidFill>
          <a:latin typeface="Soho Std Heavy" panose="02040903060506020204" pitchFamily="18" charset="0"/>
          <a:ea typeface="+mj-ea"/>
          <a:cs typeface="+mj-cs"/>
        </a:defRPr>
      </a:lvl1pPr>
      <a:lvl2pPr algn="l" rtl="0" eaLnBrk="1" fontAlgn="base" hangingPunct="1">
        <a:spcBef>
          <a:spcPct val="0"/>
        </a:spcBef>
        <a:spcAft>
          <a:spcPct val="0"/>
        </a:spcAft>
        <a:defRPr sz="3600" b="1">
          <a:solidFill>
            <a:schemeClr val="bg1"/>
          </a:solidFill>
          <a:latin typeface="Arial" charset="0"/>
        </a:defRPr>
      </a:lvl2pPr>
      <a:lvl3pPr algn="l" rtl="0" eaLnBrk="1" fontAlgn="base" hangingPunct="1">
        <a:spcBef>
          <a:spcPct val="0"/>
        </a:spcBef>
        <a:spcAft>
          <a:spcPct val="0"/>
        </a:spcAft>
        <a:defRPr sz="3600" b="1">
          <a:solidFill>
            <a:schemeClr val="bg1"/>
          </a:solidFill>
          <a:latin typeface="Arial" charset="0"/>
        </a:defRPr>
      </a:lvl3pPr>
      <a:lvl4pPr algn="l" rtl="0" eaLnBrk="1" fontAlgn="base" hangingPunct="1">
        <a:spcBef>
          <a:spcPct val="0"/>
        </a:spcBef>
        <a:spcAft>
          <a:spcPct val="0"/>
        </a:spcAft>
        <a:defRPr sz="3600" b="1">
          <a:solidFill>
            <a:schemeClr val="bg1"/>
          </a:solidFill>
          <a:latin typeface="Arial" charset="0"/>
        </a:defRPr>
      </a:lvl4pPr>
      <a:lvl5pPr algn="l" rtl="0" eaLnBrk="1" fontAlgn="base" hangingPunct="1">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accent2"/>
          </a:solidFill>
          <a:latin typeface="Arial" charset="0"/>
        </a:defRPr>
      </a:lvl6pPr>
      <a:lvl7pPr marL="914400" algn="l" rtl="0" eaLnBrk="1" fontAlgn="base" hangingPunct="1">
        <a:spcBef>
          <a:spcPct val="0"/>
        </a:spcBef>
        <a:spcAft>
          <a:spcPct val="0"/>
        </a:spcAft>
        <a:defRPr sz="3600" b="1">
          <a:solidFill>
            <a:schemeClr val="accent2"/>
          </a:solidFill>
          <a:latin typeface="Arial" charset="0"/>
        </a:defRPr>
      </a:lvl7pPr>
      <a:lvl8pPr marL="1371600" algn="l" rtl="0" eaLnBrk="1" fontAlgn="base" hangingPunct="1">
        <a:spcBef>
          <a:spcPct val="0"/>
        </a:spcBef>
        <a:spcAft>
          <a:spcPct val="0"/>
        </a:spcAft>
        <a:defRPr sz="3600" b="1">
          <a:solidFill>
            <a:schemeClr val="accent2"/>
          </a:solidFill>
          <a:latin typeface="Arial" charset="0"/>
        </a:defRPr>
      </a:lvl8pPr>
      <a:lvl9pPr marL="1828800" algn="l" rtl="0" eaLnBrk="1" fontAlgn="base" hangingPunct="1">
        <a:spcBef>
          <a:spcPct val="0"/>
        </a:spcBef>
        <a:spcAft>
          <a:spcPct val="0"/>
        </a:spcAft>
        <a:defRPr sz="3600" b="1">
          <a:solidFill>
            <a:schemeClr val="accent2"/>
          </a:solidFill>
          <a:latin typeface="Arial" charset="0"/>
        </a:defRPr>
      </a:lvl9pPr>
    </p:titleStyle>
    <p:bodyStyle>
      <a:lvl1pPr marL="342900" indent="-342900" algn="l" rtl="0" eaLnBrk="1" fontAlgn="base" hangingPunct="1">
        <a:spcBef>
          <a:spcPct val="40000"/>
        </a:spcBef>
        <a:spcAft>
          <a:spcPct val="10000"/>
        </a:spcAft>
        <a:buChar char="•"/>
        <a:defRPr sz="2400">
          <a:solidFill>
            <a:srgbClr val="0A0478"/>
          </a:solidFill>
          <a:latin typeface="+mn-lt"/>
          <a:ea typeface="+mn-ea"/>
          <a:cs typeface="+mn-cs"/>
        </a:defRPr>
      </a:lvl1pPr>
      <a:lvl2pPr marL="742950" indent="-285750" algn="l" rtl="0" eaLnBrk="1" fontAlgn="base" hangingPunct="1">
        <a:lnSpc>
          <a:spcPct val="85000"/>
        </a:lnSpc>
        <a:spcBef>
          <a:spcPct val="25000"/>
        </a:spcBef>
        <a:spcAft>
          <a:spcPct val="10000"/>
        </a:spcAft>
        <a:buChar char="–"/>
        <a:defRPr sz="2000">
          <a:solidFill>
            <a:srgbClr val="0A0478"/>
          </a:solidFill>
          <a:latin typeface="+mn-lt"/>
          <a:cs typeface="+mn-cs"/>
        </a:defRPr>
      </a:lvl2pPr>
      <a:lvl3pPr marL="1143000" indent="-228600" algn="l" rtl="0" eaLnBrk="1" fontAlgn="base" hangingPunct="1">
        <a:spcBef>
          <a:spcPct val="15000"/>
        </a:spcBef>
        <a:spcAft>
          <a:spcPct val="10000"/>
        </a:spcAft>
        <a:buChar char="•"/>
        <a:defRPr>
          <a:solidFill>
            <a:srgbClr val="0A0478"/>
          </a:solidFill>
          <a:latin typeface="+mn-lt"/>
          <a:cs typeface="+mn-cs"/>
        </a:defRPr>
      </a:lvl3pPr>
      <a:lvl4pPr marL="1600200" indent="-228600" algn="l" rtl="0" eaLnBrk="1" fontAlgn="base" hangingPunct="1">
        <a:spcBef>
          <a:spcPct val="0"/>
        </a:spcBef>
        <a:spcAft>
          <a:spcPct val="10000"/>
        </a:spcAft>
        <a:buChar char="–"/>
        <a:defRPr sz="1600">
          <a:solidFill>
            <a:srgbClr val="0A0478"/>
          </a:solidFill>
          <a:latin typeface="+mn-lt"/>
          <a:cs typeface="+mn-cs"/>
        </a:defRPr>
      </a:lvl4pPr>
      <a:lvl5pPr marL="2057400" indent="-228600" algn="l" rtl="0" eaLnBrk="1" fontAlgn="base" hangingPunct="1">
        <a:spcBef>
          <a:spcPct val="0"/>
        </a:spcBef>
        <a:spcAft>
          <a:spcPct val="10000"/>
        </a:spcAft>
        <a:buChar char="»"/>
        <a:defRPr sz="1400">
          <a:solidFill>
            <a:srgbClr val="0A0478"/>
          </a:solidFill>
          <a:latin typeface="+mn-lt"/>
          <a:cs typeface="+mn-cs"/>
        </a:defRPr>
      </a:lvl5pPr>
      <a:lvl6pPr marL="2514600" indent="-228600" algn="l" rtl="0" eaLnBrk="1" fontAlgn="base" hangingPunct="1">
        <a:spcBef>
          <a:spcPct val="0"/>
        </a:spcBef>
        <a:spcAft>
          <a:spcPct val="10000"/>
        </a:spcAft>
        <a:buChar char="»"/>
        <a:defRPr sz="1400">
          <a:solidFill>
            <a:schemeClr val="accent2"/>
          </a:solidFill>
          <a:latin typeface="+mn-lt"/>
          <a:cs typeface="+mn-cs"/>
        </a:defRPr>
      </a:lvl6pPr>
      <a:lvl7pPr marL="2971800" indent="-228600" algn="l" rtl="0" eaLnBrk="1" fontAlgn="base" hangingPunct="1">
        <a:spcBef>
          <a:spcPct val="0"/>
        </a:spcBef>
        <a:spcAft>
          <a:spcPct val="10000"/>
        </a:spcAft>
        <a:buChar char="»"/>
        <a:defRPr sz="1400">
          <a:solidFill>
            <a:schemeClr val="accent2"/>
          </a:solidFill>
          <a:latin typeface="+mn-lt"/>
          <a:cs typeface="+mn-cs"/>
        </a:defRPr>
      </a:lvl7pPr>
      <a:lvl8pPr marL="3429000" indent="-228600" algn="l" rtl="0" eaLnBrk="1" fontAlgn="base" hangingPunct="1">
        <a:spcBef>
          <a:spcPct val="0"/>
        </a:spcBef>
        <a:spcAft>
          <a:spcPct val="10000"/>
        </a:spcAft>
        <a:buChar char="»"/>
        <a:defRPr sz="1400">
          <a:solidFill>
            <a:schemeClr val="accent2"/>
          </a:solidFill>
          <a:latin typeface="+mn-lt"/>
          <a:cs typeface="+mn-cs"/>
        </a:defRPr>
      </a:lvl8pPr>
      <a:lvl9pPr marL="3886200" indent="-228600" algn="l" rtl="0" eaLnBrk="1" fontAlgn="base" hangingPunct="1">
        <a:spcBef>
          <a:spcPct val="0"/>
        </a:spcBef>
        <a:spcAft>
          <a:spcPct val="10000"/>
        </a:spcAft>
        <a:buChar char="»"/>
        <a:defRPr sz="1400">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7901F-5C46-4D75-89B0-AE0E2209AD43}" type="datetimeFigureOut">
              <a:rPr lang="en-GB" smtClean="0"/>
              <a:t>09/10/2020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61F42-BB29-4D83-B6AB-A1CDFF44F05F}" type="slidenum">
              <a:rPr lang="en-GB" smtClean="0"/>
              <a:t>‹#›</a:t>
            </a:fld>
            <a:endParaRPr lang="en-GB"/>
          </a:p>
        </p:txBody>
      </p:sp>
    </p:spTree>
    <p:extLst>
      <p:ext uri="{BB962C8B-B14F-4D97-AF65-F5344CB8AC3E}">
        <p14:creationId xmlns:p14="http://schemas.microsoft.com/office/powerpoint/2010/main" val="192569009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mc:AlternateContent xmlns:mc="http://schemas.openxmlformats.org/markup-compatibility/2006" xmlns:p14="http://schemas.microsoft.com/office/powerpoint/2010/main">
    <mc:Choice Requires="p14">
      <p:transition spd="slow" p14:dur="2000" advTm="10000">
        <p:fade/>
      </p:transition>
    </mc:Choice>
    <mc:Fallback xmlns="">
      <p:transition spd="slow" advTm="1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E8F63-1CC3-440C-97DF-AD204CE408C9}" type="datetimeFigureOut">
              <a:rPr lang="en-GB" smtClean="0"/>
              <a:pPr/>
              <a:t>09/10/2020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A10A0-9A36-40FB-B9F5-B567D39DAE0C}" type="slidenum">
              <a:rPr lang="en-GB" smtClean="0"/>
              <a:pPr/>
              <a:t>‹#›</a:t>
            </a:fld>
            <a:endParaRPr lang="en-GB"/>
          </a:p>
        </p:txBody>
      </p:sp>
      <p:sp>
        <p:nvSpPr>
          <p:cNvPr id="7" name="Rectangle 6"/>
          <p:cNvSpPr/>
          <p:nvPr/>
        </p:nvSpPr>
        <p:spPr>
          <a:xfrm>
            <a:off x="0" y="6165304"/>
            <a:ext cx="12192000"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32786287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914400" rtl="0" eaLnBrk="1" latinLnBrk="0" hangingPunct="1">
        <a:spcBef>
          <a:spcPct val="0"/>
        </a:spcBef>
        <a:buNone/>
        <a:defRPr sz="4400" kern="1200">
          <a:solidFill>
            <a:srgbClr val="005575"/>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27E7F-2D00-4EA9-A490-8A8535C7C345}" type="datetimeFigureOut">
              <a:rPr lang="en-US" smtClean="0">
                <a:solidFill>
                  <a:prstClr val="black">
                    <a:tint val="75000"/>
                  </a:prstClr>
                </a:solidFill>
              </a:rPr>
              <a:pPr/>
              <a:t>10/9/2020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A4B84-286C-40F8-9757-383DC64F1E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072519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6"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713">
                <a:solidFill>
                  <a:schemeClr val="tx1">
                    <a:alpha val="80000"/>
                  </a:schemeClr>
                </a:solidFill>
              </a:defRPr>
            </a:lvl1pPr>
          </a:lstStyle>
          <a:p>
            <a:fld id="{02AC24A9-CCB6-4F8D-B8DB-C2F3692CFA5A}" type="datetimeFigureOut">
              <a:rPr lang="en-US" smtClean="0"/>
              <a:t>10/9/2020</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713"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7" y="5876414"/>
            <a:ext cx="2926080" cy="1397039"/>
          </a:xfrm>
          <a:prstGeom prst="rect">
            <a:avLst/>
          </a:prstGeom>
        </p:spPr>
        <p:txBody>
          <a:bodyPr vert="horz" lIns="91440" tIns="45720" rIns="91440" bIns="45720" rtlCol="0" anchor="b"/>
          <a:lstStyle>
            <a:lvl1pPr algn="r">
              <a:defRPr sz="7725" b="0">
                <a:ln>
                  <a:noFill/>
                </a:ln>
                <a:solidFill>
                  <a:schemeClr val="accent1">
                    <a:alpha val="25000"/>
                  </a:schemeClr>
                </a:solidFill>
                <a:latin typeface="+mj-lt"/>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86315162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Tisa Sans Pro Light" panose="020B0504020201020104" pitchFamily="34" charset="0"/>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883774650"/>
      </p:ext>
    </p:extLst>
  </p:cSld>
  <p:clrMap bg1="lt1" tx1="dk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sa Sans Pro Light" panose="020B0504020201020104" pitchFamily="34" charset="0"/>
          <a:ea typeface="Tisa Sans Pro Light" panose="020B05040202010201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sa Sans Pro Light" panose="020B0504020201020104" pitchFamily="34" charset="0"/>
          <a:ea typeface="Tisa Sans Pro Light" panose="020B05040202010201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hemeOverride" Target="../theme/themeOverride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3.xml"/><Relationship Id="rId5" Type="http://schemas.openxmlformats.org/officeDocument/2006/relationships/image" Target="../media/image27.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5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scvo.scot/support/coronavirus/funding/scottish-government/recovery" TargetMode="External"/><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54.xml"/><Relationship Id="rId6" Type="http://schemas.openxmlformats.org/officeDocument/2006/relationships/image" Target="../media/image39.png"/><Relationship Id="rId5" Type="http://schemas.microsoft.com/office/2007/relationships/hdphoto" Target="../media/hdphoto1.wdp"/><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52.xml"/><Relationship Id="rId4" Type="http://schemas.openxmlformats.org/officeDocument/2006/relationships/hyperlink" Target="https://www.firstport.org.u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fundingscotland.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hemeOverride" Target="../theme/themeOverride1.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4"/>
            <a:ext cx="12191237" cy="6857570"/>
          </a:xfrm>
          <a:prstGeom prst="rect">
            <a:avLst/>
          </a:prstGeom>
        </p:spPr>
      </p:pic>
      <p:sp>
        <p:nvSpPr>
          <p:cNvPr id="4" name="Title 3">
            <a:extLst>
              <a:ext uri="{FF2B5EF4-FFF2-40B4-BE49-F238E27FC236}">
                <a16:creationId xmlns:a16="http://schemas.microsoft.com/office/drawing/2014/main" id="{A1E9EE7C-2CC7-4938-A403-D0B4870A7009}"/>
              </a:ext>
            </a:extLst>
          </p:cNvPr>
          <p:cNvSpPr>
            <a:spLocks noGrp="1"/>
          </p:cNvSpPr>
          <p:nvPr>
            <p:ph type="ctrTitle"/>
          </p:nvPr>
        </p:nvSpPr>
        <p:spPr>
          <a:xfrm>
            <a:off x="337935" y="2225771"/>
            <a:ext cx="10351163" cy="769441"/>
          </a:xfrm>
        </p:spPr>
        <p:txBody>
          <a:bodyPr/>
          <a:lstStyle/>
          <a:p>
            <a:r>
              <a:rPr lang="en-GB" sz="4800" dirty="0"/>
              <a:t>Sport in West Lothian: Knowing Your Funder</a:t>
            </a:r>
          </a:p>
        </p:txBody>
      </p:sp>
      <p:sp>
        <p:nvSpPr>
          <p:cNvPr id="5" name="Subtitle 4">
            <a:extLst>
              <a:ext uri="{FF2B5EF4-FFF2-40B4-BE49-F238E27FC236}">
                <a16:creationId xmlns:a16="http://schemas.microsoft.com/office/drawing/2014/main" id="{F87719C9-774A-492C-93AB-3498EA622919}"/>
              </a:ext>
            </a:extLst>
          </p:cNvPr>
          <p:cNvSpPr>
            <a:spLocks noGrp="1"/>
          </p:cNvSpPr>
          <p:nvPr>
            <p:ph type="subTitle" idx="1"/>
          </p:nvPr>
        </p:nvSpPr>
        <p:spPr>
          <a:xfrm>
            <a:off x="337935" y="2953429"/>
            <a:ext cx="10110117" cy="523220"/>
          </a:xfrm>
        </p:spPr>
        <p:txBody>
          <a:bodyPr/>
          <a:lstStyle/>
          <a:p>
            <a:r>
              <a:rPr lang="en-GB" dirty="0"/>
              <a:t>Session 2 - Understanding outcomes and the power of storytelling</a:t>
            </a:r>
          </a:p>
        </p:txBody>
      </p:sp>
    </p:spTree>
    <p:extLst>
      <p:ext uri="{BB962C8B-B14F-4D97-AF65-F5344CB8AC3E}">
        <p14:creationId xmlns:p14="http://schemas.microsoft.com/office/powerpoint/2010/main" val="2186262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883" y="404664"/>
            <a:ext cx="9036495" cy="6326626"/>
          </a:xfrm>
          <a:prstGeom prst="rect">
            <a:avLst/>
          </a:prstGeom>
        </p:spPr>
      </p:pic>
    </p:spTree>
    <p:extLst>
      <p:ext uri="{BB962C8B-B14F-4D97-AF65-F5344CB8AC3E}">
        <p14:creationId xmlns:p14="http://schemas.microsoft.com/office/powerpoint/2010/main" val="2522487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do we look for?</a:t>
            </a:r>
            <a:br>
              <a:rPr lang="en-GB" dirty="0"/>
            </a:br>
            <a:r>
              <a:rPr lang="en-GB" b="1" dirty="0"/>
              <a:t>Start It</a:t>
            </a:r>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05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F7733CA-4847-401B-B188-178497408287}"/>
                                            </p:graphicEl>
                                          </p:spTgt>
                                        </p:tgtEl>
                                        <p:attrNameLst>
                                          <p:attrName>style.visibility</p:attrName>
                                        </p:attrNameLst>
                                      </p:cBhvr>
                                      <p:to>
                                        <p:strVal val="visible"/>
                                      </p:to>
                                    </p:set>
                                    <p:animEffect transition="in" filter="fade">
                                      <p:cBhvr>
                                        <p:cTn id="7" dur="500"/>
                                        <p:tgtEl>
                                          <p:spTgt spid="4">
                                            <p:graphicEl>
                                              <a:dgm id="{3F7733CA-4847-401B-B188-17849740828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A03DF42D-9016-4BB3-AF74-84427FDFC186}"/>
                                            </p:graphicEl>
                                          </p:spTgt>
                                        </p:tgtEl>
                                        <p:attrNameLst>
                                          <p:attrName>style.visibility</p:attrName>
                                        </p:attrNameLst>
                                      </p:cBhvr>
                                      <p:to>
                                        <p:strVal val="visible"/>
                                      </p:to>
                                    </p:set>
                                    <p:animEffect transition="in" filter="fade">
                                      <p:cBhvr>
                                        <p:cTn id="12" dur="500"/>
                                        <p:tgtEl>
                                          <p:spTgt spid="4">
                                            <p:graphicEl>
                                              <a:dgm id="{A03DF42D-9016-4BB3-AF74-84427FDFC18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E1100189-B329-48F4-BEBE-6E4101A299AA}"/>
                                            </p:graphicEl>
                                          </p:spTgt>
                                        </p:tgtEl>
                                        <p:attrNameLst>
                                          <p:attrName>style.visibility</p:attrName>
                                        </p:attrNameLst>
                                      </p:cBhvr>
                                      <p:to>
                                        <p:strVal val="visible"/>
                                      </p:to>
                                    </p:set>
                                    <p:animEffect transition="in" filter="fade">
                                      <p:cBhvr>
                                        <p:cTn id="17" dur="500"/>
                                        <p:tgtEl>
                                          <p:spTgt spid="4">
                                            <p:graphicEl>
                                              <a:dgm id="{E1100189-B329-48F4-BEBE-6E4101A299A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FD9C6-BD47-4AED-A328-410977C19925}"/>
              </a:ext>
            </a:extLst>
          </p:cNvPr>
          <p:cNvSpPr>
            <a:spLocks noGrp="1"/>
          </p:cNvSpPr>
          <p:nvPr>
            <p:ph type="ctrTitle"/>
          </p:nvPr>
        </p:nvSpPr>
        <p:spPr>
          <a:xfrm>
            <a:off x="1714111" y="990211"/>
            <a:ext cx="6052069" cy="776774"/>
          </a:xfrm>
        </p:spPr>
        <p:txBody>
          <a:bodyPr anchor="b">
            <a:normAutofit/>
          </a:bodyPr>
          <a:lstStyle/>
          <a:p>
            <a:r>
              <a:rPr lang="en-GB" sz="3600" dirty="0"/>
              <a:t>Social Beneficiary - Journey</a:t>
            </a:r>
          </a:p>
        </p:txBody>
      </p:sp>
      <p:sp>
        <p:nvSpPr>
          <p:cNvPr id="5" name="Arrow: Right 4">
            <a:extLst>
              <a:ext uri="{FF2B5EF4-FFF2-40B4-BE49-F238E27FC236}">
                <a16:creationId xmlns:a16="http://schemas.microsoft.com/office/drawing/2014/main" id="{269B6963-252B-4C96-BD7B-BEB90B3A22B1}"/>
              </a:ext>
            </a:extLst>
          </p:cNvPr>
          <p:cNvSpPr/>
          <p:nvPr/>
        </p:nvSpPr>
        <p:spPr>
          <a:xfrm>
            <a:off x="2377753" y="4370226"/>
            <a:ext cx="6052069" cy="25192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 name="TextBox 5">
            <a:extLst>
              <a:ext uri="{FF2B5EF4-FFF2-40B4-BE49-F238E27FC236}">
                <a16:creationId xmlns:a16="http://schemas.microsoft.com/office/drawing/2014/main" id="{09193483-02CC-4AE1-A939-216FDF2C4A4D}"/>
              </a:ext>
            </a:extLst>
          </p:cNvPr>
          <p:cNvSpPr txBox="1"/>
          <p:nvPr/>
        </p:nvSpPr>
        <p:spPr>
          <a:xfrm>
            <a:off x="1714110" y="3885477"/>
            <a:ext cx="1031847" cy="553998"/>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Light" panose="020F0302020204030204"/>
                <a:ea typeface="+mn-ea"/>
                <a:cs typeface="+mn-cs"/>
              </a:rPr>
              <a:t>Social Beneficiary</a:t>
            </a:r>
          </a:p>
        </p:txBody>
      </p:sp>
      <p:sp>
        <p:nvSpPr>
          <p:cNvPr id="7" name="TextBox 6">
            <a:extLst>
              <a:ext uri="{FF2B5EF4-FFF2-40B4-BE49-F238E27FC236}">
                <a16:creationId xmlns:a16="http://schemas.microsoft.com/office/drawing/2014/main" id="{E9C143EA-2173-48B2-ABED-8113D8CBA399}"/>
              </a:ext>
            </a:extLst>
          </p:cNvPr>
          <p:cNvSpPr txBox="1"/>
          <p:nvPr/>
        </p:nvSpPr>
        <p:spPr>
          <a:xfrm>
            <a:off x="8292072" y="4622152"/>
            <a:ext cx="1751618" cy="923330"/>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Calibri Light" panose="020F0302020204030204"/>
                <a:ea typeface="+mn-ea"/>
                <a:cs typeface="+mn-cs"/>
              </a:rPr>
              <a:t>20 years time – that person will be in a less favourable place without intervention</a:t>
            </a:r>
          </a:p>
        </p:txBody>
      </p:sp>
      <p:cxnSp>
        <p:nvCxnSpPr>
          <p:cNvPr id="10" name="Straight Arrow Connector 9">
            <a:extLst>
              <a:ext uri="{FF2B5EF4-FFF2-40B4-BE49-F238E27FC236}">
                <a16:creationId xmlns:a16="http://schemas.microsoft.com/office/drawing/2014/main" id="{BF751F13-58FD-4B79-97B9-4D0A241363AF}"/>
              </a:ext>
            </a:extLst>
          </p:cNvPr>
          <p:cNvCxnSpPr>
            <a:cxnSpLocks/>
          </p:cNvCxnSpPr>
          <p:nvPr/>
        </p:nvCxnSpPr>
        <p:spPr>
          <a:xfrm flipV="1">
            <a:off x="3096936" y="3838318"/>
            <a:ext cx="5332884" cy="5780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AB7535D1-CD14-423B-91C3-54FFDC723574}"/>
              </a:ext>
            </a:extLst>
          </p:cNvPr>
          <p:cNvCxnSpPr>
            <a:cxnSpLocks/>
          </p:cNvCxnSpPr>
          <p:nvPr/>
        </p:nvCxnSpPr>
        <p:spPr>
          <a:xfrm flipV="1">
            <a:off x="3115812" y="4575672"/>
            <a:ext cx="0" cy="3726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BE023263-DCDF-423B-9354-83CCBD47628F}"/>
              </a:ext>
            </a:extLst>
          </p:cNvPr>
          <p:cNvSpPr txBox="1"/>
          <p:nvPr/>
        </p:nvSpPr>
        <p:spPr>
          <a:xfrm>
            <a:off x="2745957" y="4941439"/>
            <a:ext cx="898360" cy="50783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Light" panose="020F0302020204030204"/>
                <a:ea typeface="+mn-ea"/>
                <a:cs typeface="+mn-cs"/>
              </a:rPr>
              <a:t>Intervention 1 (Internal source)</a:t>
            </a:r>
          </a:p>
        </p:txBody>
      </p:sp>
      <p:sp>
        <p:nvSpPr>
          <p:cNvPr id="26" name="Right Brace 25">
            <a:extLst>
              <a:ext uri="{FF2B5EF4-FFF2-40B4-BE49-F238E27FC236}">
                <a16:creationId xmlns:a16="http://schemas.microsoft.com/office/drawing/2014/main" id="{EFE73114-4536-4203-9D45-839D313C4366}"/>
              </a:ext>
            </a:extLst>
          </p:cNvPr>
          <p:cNvSpPr/>
          <p:nvPr/>
        </p:nvSpPr>
        <p:spPr>
          <a:xfrm>
            <a:off x="8520419" y="3838318"/>
            <a:ext cx="144710" cy="57807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27" name="TextBox 26">
            <a:extLst>
              <a:ext uri="{FF2B5EF4-FFF2-40B4-BE49-F238E27FC236}">
                <a16:creationId xmlns:a16="http://schemas.microsoft.com/office/drawing/2014/main" id="{1B06C4DE-DE58-45F3-B1EA-FD14BE54EF5B}"/>
              </a:ext>
            </a:extLst>
          </p:cNvPr>
          <p:cNvSpPr txBox="1"/>
          <p:nvPr/>
        </p:nvSpPr>
        <p:spPr>
          <a:xfrm>
            <a:off x="8686101" y="4035518"/>
            <a:ext cx="1105078" cy="25391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Light" panose="020F0302020204030204"/>
                <a:ea typeface="+mn-ea"/>
                <a:cs typeface="+mn-cs"/>
              </a:rPr>
              <a:t>Direct Impact</a:t>
            </a:r>
          </a:p>
        </p:txBody>
      </p:sp>
      <p:cxnSp>
        <p:nvCxnSpPr>
          <p:cNvPr id="28" name="Straight Arrow Connector 27">
            <a:extLst>
              <a:ext uri="{FF2B5EF4-FFF2-40B4-BE49-F238E27FC236}">
                <a16:creationId xmlns:a16="http://schemas.microsoft.com/office/drawing/2014/main" id="{75CBDA12-EB4C-4DCA-93F6-456EB69F1550}"/>
              </a:ext>
            </a:extLst>
          </p:cNvPr>
          <p:cNvCxnSpPr>
            <a:cxnSpLocks/>
          </p:cNvCxnSpPr>
          <p:nvPr/>
        </p:nvCxnSpPr>
        <p:spPr>
          <a:xfrm flipV="1">
            <a:off x="4902666" y="4583829"/>
            <a:ext cx="0" cy="3726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8A113404-E0DB-459A-81F0-100733BEDA5C}"/>
              </a:ext>
            </a:extLst>
          </p:cNvPr>
          <p:cNvSpPr txBox="1"/>
          <p:nvPr/>
        </p:nvSpPr>
        <p:spPr>
          <a:xfrm>
            <a:off x="4568343" y="4950943"/>
            <a:ext cx="963499" cy="36933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Light" panose="020F0302020204030204"/>
                <a:ea typeface="+mn-ea"/>
                <a:cs typeface="+mn-cs"/>
              </a:rPr>
              <a:t>Intervention 2 (Internal source)</a:t>
            </a:r>
          </a:p>
        </p:txBody>
      </p:sp>
      <p:cxnSp>
        <p:nvCxnSpPr>
          <p:cNvPr id="31" name="Straight Arrow Connector 30">
            <a:extLst>
              <a:ext uri="{FF2B5EF4-FFF2-40B4-BE49-F238E27FC236}">
                <a16:creationId xmlns:a16="http://schemas.microsoft.com/office/drawing/2014/main" id="{F256C1B7-A9EF-4748-A979-03BD24AB7DD8}"/>
              </a:ext>
            </a:extLst>
          </p:cNvPr>
          <p:cNvCxnSpPr>
            <a:cxnSpLocks/>
          </p:cNvCxnSpPr>
          <p:nvPr/>
        </p:nvCxnSpPr>
        <p:spPr>
          <a:xfrm flipV="1">
            <a:off x="4902666" y="3009026"/>
            <a:ext cx="3527154" cy="12019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2DF783FC-492C-49B4-BA2F-E13855F3D0A3}"/>
              </a:ext>
            </a:extLst>
          </p:cNvPr>
          <p:cNvCxnSpPr/>
          <p:nvPr/>
        </p:nvCxnSpPr>
        <p:spPr>
          <a:xfrm flipV="1">
            <a:off x="6985234" y="2090432"/>
            <a:ext cx="1444587" cy="1409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BE3035B5-300E-428B-A22F-96B44C53541B}"/>
              </a:ext>
            </a:extLst>
          </p:cNvPr>
          <p:cNvCxnSpPr>
            <a:cxnSpLocks/>
          </p:cNvCxnSpPr>
          <p:nvPr/>
        </p:nvCxnSpPr>
        <p:spPr>
          <a:xfrm flipV="1">
            <a:off x="6985233" y="4605877"/>
            <a:ext cx="0" cy="3726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288774BA-A41A-4C7D-99DD-1E9536900243}"/>
              </a:ext>
            </a:extLst>
          </p:cNvPr>
          <p:cNvSpPr txBox="1"/>
          <p:nvPr/>
        </p:nvSpPr>
        <p:spPr>
          <a:xfrm>
            <a:off x="6650910" y="4972992"/>
            <a:ext cx="963499" cy="50783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Light" panose="020F0302020204030204"/>
                <a:ea typeface="+mn-ea"/>
                <a:cs typeface="+mn-cs"/>
              </a:rPr>
              <a:t>Intervention 3 (External source)</a:t>
            </a:r>
          </a:p>
        </p:txBody>
      </p:sp>
      <p:sp>
        <p:nvSpPr>
          <p:cNvPr id="38" name="Right Brace 37">
            <a:extLst>
              <a:ext uri="{FF2B5EF4-FFF2-40B4-BE49-F238E27FC236}">
                <a16:creationId xmlns:a16="http://schemas.microsoft.com/office/drawing/2014/main" id="{5E7C4539-8027-4655-A615-9E111C0106C9}"/>
              </a:ext>
            </a:extLst>
          </p:cNvPr>
          <p:cNvSpPr/>
          <p:nvPr/>
        </p:nvSpPr>
        <p:spPr>
          <a:xfrm>
            <a:off x="8520419" y="3031059"/>
            <a:ext cx="117275" cy="75185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39" name="TextBox 38">
            <a:extLst>
              <a:ext uri="{FF2B5EF4-FFF2-40B4-BE49-F238E27FC236}">
                <a16:creationId xmlns:a16="http://schemas.microsoft.com/office/drawing/2014/main" id="{A24E6D71-4F4A-4737-8991-464EC181A372}"/>
              </a:ext>
            </a:extLst>
          </p:cNvPr>
          <p:cNvSpPr txBox="1"/>
          <p:nvPr/>
        </p:nvSpPr>
        <p:spPr>
          <a:xfrm>
            <a:off x="8665130" y="3313189"/>
            <a:ext cx="895565" cy="415498"/>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Light" panose="020F0302020204030204"/>
                <a:ea typeface="+mn-ea"/>
                <a:cs typeface="+mn-cs"/>
              </a:rPr>
              <a:t>Direct Impact</a:t>
            </a:r>
          </a:p>
        </p:txBody>
      </p:sp>
      <p:sp>
        <p:nvSpPr>
          <p:cNvPr id="40" name="Right Brace 39">
            <a:extLst>
              <a:ext uri="{FF2B5EF4-FFF2-40B4-BE49-F238E27FC236}">
                <a16:creationId xmlns:a16="http://schemas.microsoft.com/office/drawing/2014/main" id="{6D0A3498-A128-4A11-ADD5-4ABEF131E24B}"/>
              </a:ext>
            </a:extLst>
          </p:cNvPr>
          <p:cNvSpPr/>
          <p:nvPr/>
        </p:nvSpPr>
        <p:spPr>
          <a:xfrm>
            <a:off x="8520419" y="2178552"/>
            <a:ext cx="117275" cy="75185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41" name="TextBox 40">
            <a:extLst>
              <a:ext uri="{FF2B5EF4-FFF2-40B4-BE49-F238E27FC236}">
                <a16:creationId xmlns:a16="http://schemas.microsoft.com/office/drawing/2014/main" id="{D9C3CD94-06EC-47FB-BA9C-BD2ED9DD16FD}"/>
              </a:ext>
            </a:extLst>
          </p:cNvPr>
          <p:cNvSpPr txBox="1"/>
          <p:nvPr/>
        </p:nvSpPr>
        <p:spPr>
          <a:xfrm>
            <a:off x="8665130" y="2460682"/>
            <a:ext cx="1050721" cy="25391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Light" panose="020F0302020204030204"/>
                <a:ea typeface="+mn-ea"/>
                <a:cs typeface="+mn-cs"/>
              </a:rPr>
              <a:t>Indirect Impact</a:t>
            </a:r>
          </a:p>
        </p:txBody>
      </p:sp>
      <p:sp>
        <p:nvSpPr>
          <p:cNvPr id="42" name="TextBox 41">
            <a:extLst>
              <a:ext uri="{FF2B5EF4-FFF2-40B4-BE49-F238E27FC236}">
                <a16:creationId xmlns:a16="http://schemas.microsoft.com/office/drawing/2014/main" id="{C8DEC9FA-D749-4393-8CBC-A1A618674321}"/>
              </a:ext>
            </a:extLst>
          </p:cNvPr>
          <p:cNvSpPr txBox="1"/>
          <p:nvPr/>
        </p:nvSpPr>
        <p:spPr>
          <a:xfrm>
            <a:off x="8732883" y="1014605"/>
            <a:ext cx="1557412" cy="122341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Light" panose="020F0302020204030204"/>
                <a:ea typeface="+mn-ea"/>
                <a:cs typeface="+mn-cs"/>
              </a:rPr>
              <a:t>Mental Health</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Light" panose="020F0302020204030204"/>
                <a:ea typeface="+mn-ea"/>
                <a:cs typeface="+mn-cs"/>
              </a:rPr>
              <a:t>Physical Health</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Light" panose="020F0302020204030204"/>
                <a:ea typeface="+mn-ea"/>
                <a:cs typeface="+mn-cs"/>
              </a:rPr>
              <a:t>Employment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Light" panose="020F0302020204030204"/>
                <a:ea typeface="+mn-ea"/>
                <a:cs typeface="+mn-cs"/>
              </a:rPr>
              <a:t>Education &amp; Attainment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Light" panose="020F0302020204030204"/>
                <a:ea typeface="+mn-ea"/>
                <a:cs typeface="+mn-cs"/>
              </a:rPr>
              <a:t>Poverty</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Light" panose="020F0302020204030204"/>
                <a:ea typeface="+mn-ea"/>
                <a:cs typeface="+mn-cs"/>
              </a:rPr>
              <a:t>Hunger</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Light" panose="020F0302020204030204"/>
                <a:ea typeface="+mn-ea"/>
                <a:cs typeface="+mn-cs"/>
              </a:rPr>
              <a:t>Equality</a:t>
            </a:r>
          </a:p>
        </p:txBody>
      </p:sp>
      <p:cxnSp>
        <p:nvCxnSpPr>
          <p:cNvPr id="44" name="Straight Connector 43">
            <a:extLst>
              <a:ext uri="{FF2B5EF4-FFF2-40B4-BE49-F238E27FC236}">
                <a16:creationId xmlns:a16="http://schemas.microsoft.com/office/drawing/2014/main" id="{6180E606-FE4A-4D93-B474-3CFA8798C26D}"/>
              </a:ext>
            </a:extLst>
          </p:cNvPr>
          <p:cNvCxnSpPr>
            <a:cxnSpLocks/>
          </p:cNvCxnSpPr>
          <p:nvPr/>
        </p:nvCxnSpPr>
        <p:spPr>
          <a:xfrm>
            <a:off x="2714499" y="3544022"/>
            <a:ext cx="4023" cy="1775219"/>
          </a:xfrm>
          <a:prstGeom prst="line">
            <a:avLst/>
          </a:prstGeom>
          <a:ln w="381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35C4196D-BFA7-476C-831C-DB175BB12CE3}"/>
              </a:ext>
            </a:extLst>
          </p:cNvPr>
          <p:cNvCxnSpPr>
            <a:cxnSpLocks/>
          </p:cNvCxnSpPr>
          <p:nvPr/>
        </p:nvCxnSpPr>
        <p:spPr>
          <a:xfrm>
            <a:off x="3986393" y="3548711"/>
            <a:ext cx="4023" cy="1775219"/>
          </a:xfrm>
          <a:prstGeom prst="line">
            <a:avLst/>
          </a:prstGeom>
          <a:ln w="381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AC8B6A16-20B8-46D7-81FA-E75AB020E810}"/>
              </a:ext>
            </a:extLst>
          </p:cNvPr>
          <p:cNvCxnSpPr>
            <a:cxnSpLocks/>
          </p:cNvCxnSpPr>
          <p:nvPr/>
        </p:nvCxnSpPr>
        <p:spPr>
          <a:xfrm>
            <a:off x="5674351" y="3544022"/>
            <a:ext cx="4023" cy="1775219"/>
          </a:xfrm>
          <a:prstGeom prst="line">
            <a:avLst/>
          </a:prstGeom>
          <a:ln w="381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CA76EB53-A938-44F6-B191-B3E3392D273C}"/>
              </a:ext>
            </a:extLst>
          </p:cNvPr>
          <p:cNvCxnSpPr>
            <a:cxnSpLocks/>
          </p:cNvCxnSpPr>
          <p:nvPr/>
        </p:nvCxnSpPr>
        <p:spPr>
          <a:xfrm>
            <a:off x="7705007" y="2386144"/>
            <a:ext cx="4023" cy="2933096"/>
          </a:xfrm>
          <a:prstGeom prst="line">
            <a:avLst/>
          </a:prstGeom>
          <a:ln w="38100"/>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310F7452-678A-4CA7-BC28-A0B02DC436A0}"/>
              </a:ext>
            </a:extLst>
          </p:cNvPr>
          <p:cNvSpPr txBox="1"/>
          <p:nvPr/>
        </p:nvSpPr>
        <p:spPr>
          <a:xfrm>
            <a:off x="2485384" y="3241542"/>
            <a:ext cx="458229" cy="25391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Light" panose="020F0302020204030204"/>
                <a:ea typeface="+mn-ea"/>
                <a:cs typeface="+mn-cs"/>
              </a:rPr>
              <a:t>M&amp;E</a:t>
            </a:r>
          </a:p>
        </p:txBody>
      </p:sp>
      <p:sp>
        <p:nvSpPr>
          <p:cNvPr id="51" name="TextBox 50">
            <a:extLst>
              <a:ext uri="{FF2B5EF4-FFF2-40B4-BE49-F238E27FC236}">
                <a16:creationId xmlns:a16="http://schemas.microsoft.com/office/drawing/2014/main" id="{F6209260-73F1-4DE6-89C3-96BCB94DCAA2}"/>
              </a:ext>
            </a:extLst>
          </p:cNvPr>
          <p:cNvSpPr txBox="1"/>
          <p:nvPr/>
        </p:nvSpPr>
        <p:spPr>
          <a:xfrm>
            <a:off x="3757278" y="3238238"/>
            <a:ext cx="458229" cy="25391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Light" panose="020F0302020204030204"/>
                <a:ea typeface="+mn-ea"/>
                <a:cs typeface="+mn-cs"/>
              </a:rPr>
              <a:t>M&amp;E</a:t>
            </a:r>
          </a:p>
        </p:txBody>
      </p:sp>
      <p:sp>
        <p:nvSpPr>
          <p:cNvPr id="52" name="TextBox 51">
            <a:extLst>
              <a:ext uri="{FF2B5EF4-FFF2-40B4-BE49-F238E27FC236}">
                <a16:creationId xmlns:a16="http://schemas.microsoft.com/office/drawing/2014/main" id="{48F3ED57-08A0-4051-AFCC-D2A31A5987DF}"/>
              </a:ext>
            </a:extLst>
          </p:cNvPr>
          <p:cNvSpPr txBox="1"/>
          <p:nvPr/>
        </p:nvSpPr>
        <p:spPr>
          <a:xfrm>
            <a:off x="5445237" y="3236881"/>
            <a:ext cx="458229" cy="25391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Light" panose="020F0302020204030204"/>
                <a:ea typeface="+mn-ea"/>
                <a:cs typeface="+mn-cs"/>
              </a:rPr>
              <a:t>M&amp;E</a:t>
            </a:r>
          </a:p>
        </p:txBody>
      </p:sp>
      <p:sp>
        <p:nvSpPr>
          <p:cNvPr id="53" name="TextBox 52">
            <a:extLst>
              <a:ext uri="{FF2B5EF4-FFF2-40B4-BE49-F238E27FC236}">
                <a16:creationId xmlns:a16="http://schemas.microsoft.com/office/drawing/2014/main" id="{023DF155-9ED4-4F09-A0B2-45EA3C0A59EC}"/>
              </a:ext>
            </a:extLst>
          </p:cNvPr>
          <p:cNvSpPr txBox="1"/>
          <p:nvPr/>
        </p:nvSpPr>
        <p:spPr>
          <a:xfrm>
            <a:off x="7475892" y="2085426"/>
            <a:ext cx="458229" cy="25391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Light" panose="020F0302020204030204"/>
                <a:ea typeface="+mn-ea"/>
                <a:cs typeface="+mn-cs"/>
              </a:rPr>
              <a:t>M&amp;E</a:t>
            </a:r>
          </a:p>
        </p:txBody>
      </p:sp>
    </p:spTree>
    <p:extLst>
      <p:ext uri="{BB962C8B-B14F-4D97-AF65-F5344CB8AC3E}">
        <p14:creationId xmlns:p14="http://schemas.microsoft.com/office/powerpoint/2010/main" val="92555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additive="base">
                                        <p:cTn id="71" dur="500" fill="hold"/>
                                        <p:tgtEl>
                                          <p:spTgt spid="50"/>
                                        </p:tgtEl>
                                        <p:attrNameLst>
                                          <p:attrName>ppt_x</p:attrName>
                                        </p:attrNameLst>
                                      </p:cBhvr>
                                      <p:tavLst>
                                        <p:tav tm="0">
                                          <p:val>
                                            <p:strVal val="#ppt_x"/>
                                          </p:val>
                                        </p:tav>
                                        <p:tav tm="100000">
                                          <p:val>
                                            <p:strVal val="#ppt_x"/>
                                          </p:val>
                                        </p:tav>
                                      </p:tavLst>
                                    </p:anim>
                                    <p:anim calcmode="lin" valueType="num">
                                      <p:cBhvr additive="base">
                                        <p:cTn id="72" dur="500" fill="hold"/>
                                        <p:tgtEl>
                                          <p:spTgt spid="50"/>
                                        </p:tgtEl>
                                        <p:attrNameLst>
                                          <p:attrName>ppt_y</p:attrName>
                                        </p:attrNameLst>
                                      </p:cBhvr>
                                      <p:tavLst>
                                        <p:tav tm="0">
                                          <p:val>
                                            <p:strVal val="0-#ppt_h/2"/>
                                          </p:val>
                                        </p:tav>
                                        <p:tav tm="100000">
                                          <p:val>
                                            <p:strVal val="#ppt_y"/>
                                          </p:val>
                                        </p:tav>
                                      </p:tavLst>
                                    </p:anim>
                                  </p:childTnLst>
                                </p:cTn>
                              </p:par>
                              <p:par>
                                <p:cTn id="73" presetID="2" presetClass="entr" presetSubtype="1"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500" fill="hold"/>
                                        <p:tgtEl>
                                          <p:spTgt spid="44"/>
                                        </p:tgtEl>
                                        <p:attrNameLst>
                                          <p:attrName>ppt_x</p:attrName>
                                        </p:attrNameLst>
                                      </p:cBhvr>
                                      <p:tavLst>
                                        <p:tav tm="0">
                                          <p:val>
                                            <p:strVal val="#ppt_x"/>
                                          </p:val>
                                        </p:tav>
                                        <p:tav tm="100000">
                                          <p:val>
                                            <p:strVal val="#ppt_x"/>
                                          </p:val>
                                        </p:tav>
                                      </p:tavLst>
                                    </p:anim>
                                    <p:anim calcmode="lin" valueType="num">
                                      <p:cBhvr additive="base">
                                        <p:cTn id="76" dur="500" fill="hold"/>
                                        <p:tgtEl>
                                          <p:spTgt spid="44"/>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additive="base">
                                        <p:cTn id="79" dur="500" fill="hold"/>
                                        <p:tgtEl>
                                          <p:spTgt spid="51"/>
                                        </p:tgtEl>
                                        <p:attrNameLst>
                                          <p:attrName>ppt_x</p:attrName>
                                        </p:attrNameLst>
                                      </p:cBhvr>
                                      <p:tavLst>
                                        <p:tav tm="0">
                                          <p:val>
                                            <p:strVal val="#ppt_x"/>
                                          </p:val>
                                        </p:tav>
                                        <p:tav tm="100000">
                                          <p:val>
                                            <p:strVal val="#ppt_x"/>
                                          </p:val>
                                        </p:tav>
                                      </p:tavLst>
                                    </p:anim>
                                    <p:anim calcmode="lin" valueType="num">
                                      <p:cBhvr additive="base">
                                        <p:cTn id="80" dur="500" fill="hold"/>
                                        <p:tgtEl>
                                          <p:spTgt spid="51"/>
                                        </p:tgtEl>
                                        <p:attrNameLst>
                                          <p:attrName>ppt_y</p:attrName>
                                        </p:attrNameLst>
                                      </p:cBhvr>
                                      <p:tavLst>
                                        <p:tav tm="0">
                                          <p:val>
                                            <p:strVal val="0-#ppt_h/2"/>
                                          </p:val>
                                        </p:tav>
                                        <p:tav tm="100000">
                                          <p:val>
                                            <p:strVal val="#ppt_y"/>
                                          </p:val>
                                        </p:tav>
                                      </p:tavLst>
                                    </p:anim>
                                  </p:childTnLst>
                                </p:cTn>
                              </p:par>
                              <p:par>
                                <p:cTn id="81" presetID="2" presetClass="entr" presetSubtype="1" fill="hold"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500" fill="hold"/>
                                        <p:tgtEl>
                                          <p:spTgt spid="46"/>
                                        </p:tgtEl>
                                        <p:attrNameLst>
                                          <p:attrName>ppt_x</p:attrName>
                                        </p:attrNameLst>
                                      </p:cBhvr>
                                      <p:tavLst>
                                        <p:tav tm="0">
                                          <p:val>
                                            <p:strVal val="#ppt_x"/>
                                          </p:val>
                                        </p:tav>
                                        <p:tav tm="100000">
                                          <p:val>
                                            <p:strVal val="#ppt_x"/>
                                          </p:val>
                                        </p:tav>
                                      </p:tavLst>
                                    </p:anim>
                                    <p:anim calcmode="lin" valueType="num">
                                      <p:cBhvr additive="base">
                                        <p:cTn id="84" dur="500" fill="hold"/>
                                        <p:tgtEl>
                                          <p:spTgt spid="46"/>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additive="base">
                                        <p:cTn id="87" dur="500" fill="hold"/>
                                        <p:tgtEl>
                                          <p:spTgt spid="52"/>
                                        </p:tgtEl>
                                        <p:attrNameLst>
                                          <p:attrName>ppt_x</p:attrName>
                                        </p:attrNameLst>
                                      </p:cBhvr>
                                      <p:tavLst>
                                        <p:tav tm="0">
                                          <p:val>
                                            <p:strVal val="#ppt_x"/>
                                          </p:val>
                                        </p:tav>
                                        <p:tav tm="100000">
                                          <p:val>
                                            <p:strVal val="#ppt_x"/>
                                          </p:val>
                                        </p:tav>
                                      </p:tavLst>
                                    </p:anim>
                                    <p:anim calcmode="lin" valueType="num">
                                      <p:cBhvr additive="base">
                                        <p:cTn id="88" dur="500" fill="hold"/>
                                        <p:tgtEl>
                                          <p:spTgt spid="52"/>
                                        </p:tgtEl>
                                        <p:attrNameLst>
                                          <p:attrName>ppt_y</p:attrName>
                                        </p:attrNameLst>
                                      </p:cBhvr>
                                      <p:tavLst>
                                        <p:tav tm="0">
                                          <p:val>
                                            <p:strVal val="0-#ppt_h/2"/>
                                          </p:val>
                                        </p:tav>
                                        <p:tav tm="100000">
                                          <p:val>
                                            <p:strVal val="#ppt_y"/>
                                          </p:val>
                                        </p:tav>
                                      </p:tavLst>
                                    </p:anim>
                                  </p:childTnLst>
                                </p:cTn>
                              </p:par>
                              <p:par>
                                <p:cTn id="89" presetID="2" presetClass="entr" presetSubtype="1" fill="hold" nodeType="withEffect">
                                  <p:stCondLst>
                                    <p:cond delay="0"/>
                                  </p:stCondLst>
                                  <p:childTnLst>
                                    <p:set>
                                      <p:cBhvr>
                                        <p:cTn id="90" dur="1" fill="hold">
                                          <p:stCondLst>
                                            <p:cond delay="0"/>
                                          </p:stCondLst>
                                        </p:cTn>
                                        <p:tgtEl>
                                          <p:spTgt spid="47"/>
                                        </p:tgtEl>
                                        <p:attrNameLst>
                                          <p:attrName>style.visibility</p:attrName>
                                        </p:attrNameLst>
                                      </p:cBhvr>
                                      <p:to>
                                        <p:strVal val="visible"/>
                                      </p:to>
                                    </p:set>
                                    <p:anim calcmode="lin" valueType="num">
                                      <p:cBhvr additive="base">
                                        <p:cTn id="91" dur="500" fill="hold"/>
                                        <p:tgtEl>
                                          <p:spTgt spid="47"/>
                                        </p:tgtEl>
                                        <p:attrNameLst>
                                          <p:attrName>ppt_x</p:attrName>
                                        </p:attrNameLst>
                                      </p:cBhvr>
                                      <p:tavLst>
                                        <p:tav tm="0">
                                          <p:val>
                                            <p:strVal val="#ppt_x"/>
                                          </p:val>
                                        </p:tav>
                                        <p:tav tm="100000">
                                          <p:val>
                                            <p:strVal val="#ppt_x"/>
                                          </p:val>
                                        </p:tav>
                                      </p:tavLst>
                                    </p:anim>
                                    <p:anim calcmode="lin" valueType="num">
                                      <p:cBhvr additive="base">
                                        <p:cTn id="92" dur="500" fill="hold"/>
                                        <p:tgtEl>
                                          <p:spTgt spid="47"/>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anim calcmode="lin" valueType="num">
                                      <p:cBhvr additive="base">
                                        <p:cTn id="95" dur="500" fill="hold"/>
                                        <p:tgtEl>
                                          <p:spTgt spid="53"/>
                                        </p:tgtEl>
                                        <p:attrNameLst>
                                          <p:attrName>ppt_x</p:attrName>
                                        </p:attrNameLst>
                                      </p:cBhvr>
                                      <p:tavLst>
                                        <p:tav tm="0">
                                          <p:val>
                                            <p:strVal val="#ppt_x"/>
                                          </p:val>
                                        </p:tav>
                                        <p:tav tm="100000">
                                          <p:val>
                                            <p:strVal val="#ppt_x"/>
                                          </p:val>
                                        </p:tav>
                                      </p:tavLst>
                                    </p:anim>
                                    <p:anim calcmode="lin" valueType="num">
                                      <p:cBhvr additive="base">
                                        <p:cTn id="96" dur="500" fill="hold"/>
                                        <p:tgtEl>
                                          <p:spTgt spid="53"/>
                                        </p:tgtEl>
                                        <p:attrNameLst>
                                          <p:attrName>ppt_y</p:attrName>
                                        </p:attrNameLst>
                                      </p:cBhvr>
                                      <p:tavLst>
                                        <p:tav tm="0">
                                          <p:val>
                                            <p:strVal val="0-#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48"/>
                                        </p:tgtEl>
                                        <p:attrNameLst>
                                          <p:attrName>style.visibility</p:attrName>
                                        </p:attrNameLst>
                                      </p:cBhvr>
                                      <p:to>
                                        <p:strVal val="visible"/>
                                      </p:to>
                                    </p:set>
                                    <p:anim calcmode="lin" valueType="num">
                                      <p:cBhvr additive="base">
                                        <p:cTn id="99" dur="500" fill="hold"/>
                                        <p:tgtEl>
                                          <p:spTgt spid="48"/>
                                        </p:tgtEl>
                                        <p:attrNameLst>
                                          <p:attrName>ppt_x</p:attrName>
                                        </p:attrNameLst>
                                      </p:cBhvr>
                                      <p:tavLst>
                                        <p:tav tm="0">
                                          <p:val>
                                            <p:strVal val="#ppt_x"/>
                                          </p:val>
                                        </p:tav>
                                        <p:tav tm="100000">
                                          <p:val>
                                            <p:strVal val="#ppt_x"/>
                                          </p:val>
                                        </p:tav>
                                      </p:tavLst>
                                    </p:anim>
                                    <p:anim calcmode="lin" valueType="num">
                                      <p:cBhvr additive="base">
                                        <p:cTn id="100"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25" grpId="0"/>
      <p:bldP spid="26" grpId="0" animBg="1"/>
      <p:bldP spid="27" grpId="0"/>
      <p:bldP spid="29" grpId="0"/>
      <p:bldP spid="37" grpId="0"/>
      <p:bldP spid="38" grpId="0" animBg="1"/>
      <p:bldP spid="39" grpId="0"/>
      <p:bldP spid="40" grpId="0" animBg="1"/>
      <p:bldP spid="41" grpId="0"/>
      <p:bldP spid="42"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do we look for?</a:t>
            </a:r>
            <a:br>
              <a:rPr lang="en-GB" dirty="0"/>
            </a:br>
            <a:r>
              <a:rPr lang="en-GB" b="1" dirty="0"/>
              <a:t>Build It</a:t>
            </a:r>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a:extLst>
              <a:ext uri="{FF2B5EF4-FFF2-40B4-BE49-F238E27FC236}">
                <a16:creationId xmlns:a16="http://schemas.microsoft.com/office/drawing/2014/main" id="{F872B69B-9A8F-46F9-982B-060B82EBB093}"/>
              </a:ext>
            </a:extLst>
          </p:cNvPr>
          <p:cNvCxnSpPr>
            <a:cxnSpLocks/>
          </p:cNvCxnSpPr>
          <p:nvPr/>
        </p:nvCxnSpPr>
        <p:spPr>
          <a:xfrm>
            <a:off x="3472070" y="2523531"/>
            <a:ext cx="2623930" cy="1597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37310E4-2964-4E08-921D-5D74FDF0F536}"/>
              </a:ext>
            </a:extLst>
          </p:cNvPr>
          <p:cNvSpPr txBox="1"/>
          <p:nvPr/>
        </p:nvSpPr>
        <p:spPr>
          <a:xfrm>
            <a:off x="463826" y="1600201"/>
            <a:ext cx="3008244" cy="923330"/>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Business 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Financial Forecast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Application form</a:t>
            </a:r>
          </a:p>
        </p:txBody>
      </p:sp>
    </p:spTree>
    <p:extLst>
      <p:ext uri="{BB962C8B-B14F-4D97-AF65-F5344CB8AC3E}">
        <p14:creationId xmlns:p14="http://schemas.microsoft.com/office/powerpoint/2010/main" val="259593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F7733CA-4847-401B-B188-178497408287}"/>
                                            </p:graphicEl>
                                          </p:spTgt>
                                        </p:tgtEl>
                                        <p:attrNameLst>
                                          <p:attrName>style.visibility</p:attrName>
                                        </p:attrNameLst>
                                      </p:cBhvr>
                                      <p:to>
                                        <p:strVal val="visible"/>
                                      </p:to>
                                    </p:set>
                                    <p:animEffect transition="in" filter="fade">
                                      <p:cBhvr>
                                        <p:cTn id="7" dur="500"/>
                                        <p:tgtEl>
                                          <p:spTgt spid="4">
                                            <p:graphicEl>
                                              <a:dgm id="{3F7733CA-4847-401B-B188-17849740828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A03DF42D-9016-4BB3-AF74-84427FDFC186}"/>
                                            </p:graphicEl>
                                          </p:spTgt>
                                        </p:tgtEl>
                                        <p:attrNameLst>
                                          <p:attrName>style.visibility</p:attrName>
                                        </p:attrNameLst>
                                      </p:cBhvr>
                                      <p:to>
                                        <p:strVal val="visible"/>
                                      </p:to>
                                    </p:set>
                                    <p:animEffect transition="in" filter="fade">
                                      <p:cBhvr>
                                        <p:cTn id="12" dur="500"/>
                                        <p:tgtEl>
                                          <p:spTgt spid="4">
                                            <p:graphicEl>
                                              <a:dgm id="{A03DF42D-9016-4BB3-AF74-84427FDFC18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E1100189-B329-48F4-BEBE-6E4101A299AA}"/>
                                            </p:graphicEl>
                                          </p:spTgt>
                                        </p:tgtEl>
                                        <p:attrNameLst>
                                          <p:attrName>style.visibility</p:attrName>
                                        </p:attrNameLst>
                                      </p:cBhvr>
                                      <p:to>
                                        <p:strVal val="visible"/>
                                      </p:to>
                                    </p:set>
                                    <p:animEffect transition="in" filter="fade">
                                      <p:cBhvr>
                                        <p:cTn id="17" dur="500"/>
                                        <p:tgtEl>
                                          <p:spTgt spid="4">
                                            <p:graphicEl>
                                              <a:dgm id="{E1100189-B329-48F4-BEBE-6E4101A299A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034727" y="3469208"/>
            <a:ext cx="3192989" cy="1297115"/>
          </a:xfrm>
        </p:spPr>
        <p:txBody>
          <a:bodyPr anchor="t">
            <a:normAutofit/>
          </a:bodyPr>
          <a:lstStyle/>
          <a:p>
            <a:pPr algn="l"/>
            <a:r>
              <a:rPr lang="en-GB" sz="4100" dirty="0">
                <a:solidFill>
                  <a:srgbClr val="000000"/>
                </a:solidFill>
                <a:latin typeface="TisaSansPro-Bold" panose="020B0804020101010102" pitchFamily="34" charset="0"/>
              </a:rPr>
              <a:t>Boost It</a:t>
            </a:r>
            <a:br>
              <a:rPr lang="en-GB" sz="4100" dirty="0">
                <a:solidFill>
                  <a:srgbClr val="000000"/>
                </a:solidFill>
                <a:latin typeface="TisaSansPro-Bold" panose="020B0804020101010102" pitchFamily="34" charset="0"/>
              </a:rPr>
            </a:br>
            <a:endParaRPr lang="en-GB" sz="4100" dirty="0">
              <a:solidFill>
                <a:srgbClr val="000000"/>
              </a:solidFill>
              <a:latin typeface="TisaSansPro-Bold" panose="020B0804020101010102" pitchFamily="34" charset="0"/>
            </a:endParaRP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470" y="3006076"/>
            <a:ext cx="4141760" cy="176024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285819096"/>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0">
            <a:extLst>
              <a:ext uri="{FF2B5EF4-FFF2-40B4-BE49-F238E27FC236}">
                <a16:creationId xmlns:a16="http://schemas.microsoft.com/office/drawing/2014/main" id="{7A29A97C-0C3C-4F06-9CA4-68DFD1CE4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886" y="983228"/>
            <a:ext cx="8301112" cy="587477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Freeform: Shape 22">
            <a:extLst>
              <a:ext uri="{FF2B5EF4-FFF2-40B4-BE49-F238E27FC236}">
                <a16:creationId xmlns:a16="http://schemas.microsoft.com/office/drawing/2014/main" id="{801292C1-8B12-4AF2-9B59-8851A132E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360023"/>
            <a:ext cx="5342806" cy="4453168"/>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Diagram&#10;&#10;Description automatically generated">
            <a:extLst>
              <a:ext uri="{FF2B5EF4-FFF2-40B4-BE49-F238E27FC236}">
                <a16:creationId xmlns:a16="http://schemas.microsoft.com/office/drawing/2014/main" id="{00F52198-CE16-4BEE-B5F9-F616156A6B1F}"/>
              </a:ext>
            </a:extLst>
          </p:cNvPr>
          <p:cNvPicPr>
            <a:picLocks noChangeAspect="1"/>
          </p:cNvPicPr>
          <p:nvPr/>
        </p:nvPicPr>
        <p:blipFill>
          <a:blip r:embed="rId4"/>
          <a:stretch>
            <a:fillRect/>
          </a:stretch>
        </p:blipFill>
        <p:spPr>
          <a:xfrm>
            <a:off x="2066926" y="1704847"/>
            <a:ext cx="2531002" cy="236139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8221" y="2777337"/>
            <a:ext cx="5096955" cy="2166205"/>
          </a:xfrm>
          <a:prstGeom prst="rect">
            <a:avLst/>
          </a:prstGeom>
        </p:spPr>
      </p:pic>
    </p:spTree>
    <p:extLst>
      <p:ext uri="{BB962C8B-B14F-4D97-AF65-F5344CB8AC3E}">
        <p14:creationId xmlns:p14="http://schemas.microsoft.com/office/powerpoint/2010/main" val="288838765"/>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6B9CA"/>
        </a:solid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1835700" y="3008100"/>
            <a:ext cx="8520600" cy="841800"/>
          </a:xfrm>
          <a:prstGeom prst="rect">
            <a:avLst/>
          </a:prstGeom>
        </p:spPr>
        <p:txBody>
          <a:bodyPr spcFirstLastPara="1" wrap="square" lIns="91425" tIns="91425" rIns="91425" bIns="91425" anchor="ctr" anchorCtr="0">
            <a:noAutofit/>
          </a:bodyPr>
          <a:lstStyle/>
          <a:p>
            <a:r>
              <a:rPr lang="en-GB" b="1" dirty="0">
                <a:solidFill>
                  <a:srgbClr val="FFFFFF"/>
                </a:solidFill>
              </a:rPr>
              <a:t>Recovery Programme</a:t>
            </a:r>
            <a:endParaRPr b="1" dirty="0">
              <a:solidFill>
                <a:srgbClr val="FFFFFF"/>
              </a:solidFill>
            </a:endParaRPr>
          </a:p>
          <a:p>
            <a:r>
              <a:rPr lang="en-GB" b="1" dirty="0">
                <a:solidFill>
                  <a:srgbClr val="FFFFFF"/>
                </a:solidFill>
              </a:rPr>
              <a:t>‘Adapt and Thrive’</a:t>
            </a:r>
            <a:endParaRPr b="1" dirty="0">
              <a:solidFill>
                <a:srgbClr val="FFFFFF"/>
              </a:solidFill>
            </a:endParaRPr>
          </a:p>
        </p:txBody>
      </p:sp>
      <p:grpSp>
        <p:nvGrpSpPr>
          <p:cNvPr id="6" name="Group 5"/>
          <p:cNvGrpSpPr/>
          <p:nvPr/>
        </p:nvGrpSpPr>
        <p:grpSpPr>
          <a:xfrm>
            <a:off x="3304338" y="2567227"/>
            <a:ext cx="1012371" cy="653143"/>
            <a:chOff x="2139043" y="751114"/>
            <a:chExt cx="1012371" cy="653143"/>
          </a:xfrm>
        </p:grpSpPr>
        <p:sp>
          <p:nvSpPr>
            <p:cNvPr id="3" name="Rectangle 2"/>
            <p:cNvSpPr/>
            <p:nvPr/>
          </p:nvSpPr>
          <p:spPr>
            <a:xfrm>
              <a:off x="2139043" y="751114"/>
              <a:ext cx="1012371" cy="212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dirty="0">
                <a:ln>
                  <a:noFill/>
                </a:ln>
                <a:solidFill>
                  <a:srgbClr val="FFFFFF"/>
                </a:solidFill>
                <a:effectLst/>
                <a:uLnTx/>
                <a:uFillTx/>
                <a:latin typeface="Tisa Sans Pro Light"/>
                <a:ea typeface="+mn-ea"/>
                <a:cs typeface="+mn-cs"/>
                <a:sym typeface="Arial"/>
              </a:endParaRPr>
            </a:p>
          </p:txBody>
        </p:sp>
        <p:sp>
          <p:nvSpPr>
            <p:cNvPr id="5" name="Rectangle 4"/>
            <p:cNvSpPr/>
            <p:nvPr/>
          </p:nvSpPr>
          <p:spPr>
            <a:xfrm>
              <a:off x="2139043" y="751114"/>
              <a:ext cx="212271"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Tisa Sans Pro Light"/>
                <a:ea typeface="+mn-ea"/>
                <a:cs typeface="+mn-cs"/>
                <a:sym typeface="Arial"/>
              </a:endParaRPr>
            </a:p>
          </p:txBody>
        </p:sp>
      </p:grpSp>
      <p:grpSp>
        <p:nvGrpSpPr>
          <p:cNvPr id="8" name="Group 7"/>
          <p:cNvGrpSpPr/>
          <p:nvPr/>
        </p:nvGrpSpPr>
        <p:grpSpPr>
          <a:xfrm flipH="1" flipV="1">
            <a:off x="7818406" y="3670292"/>
            <a:ext cx="1012371" cy="653143"/>
            <a:chOff x="2139043" y="751114"/>
            <a:chExt cx="1012371" cy="653143"/>
          </a:xfrm>
          <a:solidFill>
            <a:srgbClr val="005575"/>
          </a:solidFill>
        </p:grpSpPr>
        <p:sp>
          <p:nvSpPr>
            <p:cNvPr id="9" name="Rectangle 8"/>
            <p:cNvSpPr/>
            <p:nvPr/>
          </p:nvSpPr>
          <p:spPr>
            <a:xfrm>
              <a:off x="2139043" y="751114"/>
              <a:ext cx="1012371" cy="2122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dirty="0">
                <a:ln>
                  <a:noFill/>
                </a:ln>
                <a:solidFill>
                  <a:srgbClr val="FFFFFF"/>
                </a:solidFill>
                <a:effectLst/>
                <a:uLnTx/>
                <a:uFillTx/>
                <a:latin typeface="Tisa Sans Pro Light"/>
                <a:ea typeface="+mn-ea"/>
                <a:cs typeface="+mn-cs"/>
                <a:sym typeface="Arial"/>
              </a:endParaRPr>
            </a:p>
          </p:txBody>
        </p:sp>
        <p:sp>
          <p:nvSpPr>
            <p:cNvPr id="10" name="Rectangle 9"/>
            <p:cNvSpPr/>
            <p:nvPr/>
          </p:nvSpPr>
          <p:spPr>
            <a:xfrm>
              <a:off x="2139043" y="751114"/>
              <a:ext cx="212271" cy="653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Tisa Sans Pro Light"/>
                <a:ea typeface="+mn-ea"/>
                <a:cs typeface="+mn-cs"/>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1835700" y="1302275"/>
            <a:ext cx="8520600" cy="572700"/>
          </a:xfrm>
          <a:prstGeom prst="rect">
            <a:avLst/>
          </a:prstGeom>
        </p:spPr>
        <p:txBody>
          <a:bodyPr spcFirstLastPara="1" wrap="square" lIns="91425" tIns="91425" rIns="91425" bIns="91425" anchor="t" anchorCtr="0">
            <a:noAutofit/>
          </a:bodyPr>
          <a:lstStyle/>
          <a:p>
            <a:r>
              <a:rPr lang="en-GB" b="1" dirty="0">
                <a:solidFill>
                  <a:srgbClr val="005575"/>
                </a:solidFill>
              </a:rPr>
              <a:t>A Programme to Help Build Back </a:t>
            </a:r>
            <a:r>
              <a:rPr lang="en-GB" b="1" dirty="0">
                <a:solidFill>
                  <a:srgbClr val="56B9CA"/>
                </a:solidFill>
              </a:rPr>
              <a:t>Better</a:t>
            </a:r>
            <a:endParaRPr b="1" dirty="0">
              <a:solidFill>
                <a:srgbClr val="56B9CA"/>
              </a:solidFill>
            </a:endParaRPr>
          </a:p>
        </p:txBody>
      </p:sp>
      <p:sp>
        <p:nvSpPr>
          <p:cNvPr id="82" name="Google Shape;82;p18"/>
          <p:cNvSpPr txBox="1">
            <a:spLocks noGrp="1"/>
          </p:cNvSpPr>
          <p:nvPr>
            <p:ph type="body" idx="1"/>
          </p:nvPr>
        </p:nvSpPr>
        <p:spPr>
          <a:xfrm>
            <a:off x="1835700" y="2009725"/>
            <a:ext cx="4782814" cy="4085104"/>
          </a:xfrm>
          <a:prstGeom prst="rect">
            <a:avLst/>
          </a:prstGeom>
        </p:spPr>
        <p:txBody>
          <a:bodyPr spcFirstLastPara="1" wrap="square" lIns="91425" tIns="91425" rIns="91425" bIns="91425" anchor="t" anchorCtr="0">
            <a:noAutofit/>
          </a:bodyPr>
          <a:lstStyle/>
          <a:p>
            <a:pPr marL="0" indent="0">
              <a:spcBef>
                <a:spcPts val="1200"/>
              </a:spcBef>
              <a:buNone/>
            </a:pPr>
            <a:r>
              <a:rPr lang="en-GB" sz="1800" dirty="0">
                <a:solidFill>
                  <a:schemeClr val="bg1">
                    <a:lumMod val="50000"/>
                  </a:schemeClr>
                </a:solidFill>
              </a:rPr>
              <a:t>Part of £25m Third Sector Community and Recovery Programme.</a:t>
            </a:r>
            <a:endParaRPr sz="1800" dirty="0">
              <a:solidFill>
                <a:schemeClr val="bg1">
                  <a:lumMod val="50000"/>
                </a:schemeClr>
              </a:solidFill>
            </a:endParaRPr>
          </a:p>
          <a:p>
            <a:pPr marL="0" indent="0">
              <a:spcBef>
                <a:spcPts val="1200"/>
              </a:spcBef>
              <a:buNone/>
            </a:pPr>
            <a:r>
              <a:rPr lang="en-GB" sz="1800" dirty="0">
                <a:solidFill>
                  <a:schemeClr val="bg1">
                    <a:lumMod val="50000"/>
                  </a:schemeClr>
                </a:solidFill>
              </a:rPr>
              <a:t>Designed to help organisations in the third sector to adapt to the challenges presented by </a:t>
            </a:r>
            <a:r>
              <a:rPr lang="en-GB" sz="1800" dirty="0" err="1">
                <a:solidFill>
                  <a:schemeClr val="bg1">
                    <a:lumMod val="50000"/>
                  </a:schemeClr>
                </a:solidFill>
              </a:rPr>
              <a:t>Covid</a:t>
            </a:r>
            <a:r>
              <a:rPr lang="en-GB" sz="1800" dirty="0">
                <a:solidFill>
                  <a:schemeClr val="bg1">
                    <a:lumMod val="50000"/>
                  </a:schemeClr>
                </a:solidFill>
              </a:rPr>
              <a:t> and kick-start their recovery plans:</a:t>
            </a:r>
            <a:endParaRPr sz="1800" dirty="0">
              <a:solidFill>
                <a:schemeClr val="bg1">
                  <a:lumMod val="50000"/>
                </a:schemeClr>
              </a:solidFill>
            </a:endParaRPr>
          </a:p>
          <a:p>
            <a:pPr marL="0" indent="0">
              <a:buNone/>
            </a:pPr>
            <a:endParaRPr sz="1800" dirty="0">
              <a:solidFill>
                <a:schemeClr val="bg1">
                  <a:lumMod val="50000"/>
                </a:schemeClr>
              </a:solidFill>
            </a:endParaRPr>
          </a:p>
          <a:p>
            <a:pPr>
              <a:buClr>
                <a:srgbClr val="000000"/>
              </a:buClr>
            </a:pPr>
            <a:r>
              <a:rPr lang="en-GB" sz="1800" b="1" dirty="0">
                <a:solidFill>
                  <a:schemeClr val="bg1">
                    <a:lumMod val="50000"/>
                  </a:schemeClr>
                </a:solidFill>
              </a:rPr>
              <a:t>Specialist advice</a:t>
            </a:r>
            <a:r>
              <a:rPr lang="en-GB" sz="1800" dirty="0">
                <a:solidFill>
                  <a:schemeClr val="bg1">
                    <a:lumMod val="50000"/>
                  </a:schemeClr>
                </a:solidFill>
              </a:rPr>
              <a:t> around re-opening or making changes to operate sustainably</a:t>
            </a:r>
            <a:endParaRPr sz="1800" dirty="0">
              <a:solidFill>
                <a:schemeClr val="bg1">
                  <a:lumMod val="50000"/>
                </a:schemeClr>
              </a:solidFill>
            </a:endParaRPr>
          </a:p>
          <a:p>
            <a:pPr>
              <a:buClr>
                <a:srgbClr val="000000"/>
              </a:buClr>
            </a:pPr>
            <a:r>
              <a:rPr lang="en-GB" sz="1800" b="1" dirty="0">
                <a:solidFill>
                  <a:schemeClr val="bg1">
                    <a:lumMod val="50000"/>
                  </a:schemeClr>
                </a:solidFill>
              </a:rPr>
              <a:t>Grants</a:t>
            </a:r>
            <a:r>
              <a:rPr lang="en-GB" sz="1800" dirty="0">
                <a:solidFill>
                  <a:schemeClr val="bg1">
                    <a:lumMod val="50000"/>
                  </a:schemeClr>
                </a:solidFill>
              </a:rPr>
              <a:t> of between £5 and £25k</a:t>
            </a:r>
            <a:endParaRPr sz="1800" dirty="0">
              <a:solidFill>
                <a:schemeClr val="bg1">
                  <a:lumMod val="50000"/>
                </a:schemeClr>
              </a:solidFill>
            </a:endParaRPr>
          </a:p>
          <a:p>
            <a:pPr>
              <a:buClr>
                <a:srgbClr val="000000"/>
              </a:buClr>
            </a:pPr>
            <a:r>
              <a:rPr lang="en-GB" sz="1800" dirty="0">
                <a:solidFill>
                  <a:schemeClr val="bg1">
                    <a:lumMod val="50000"/>
                  </a:schemeClr>
                </a:solidFill>
              </a:rPr>
              <a:t>Zero interest </a:t>
            </a:r>
            <a:r>
              <a:rPr lang="en-GB" sz="1800" b="1" dirty="0">
                <a:solidFill>
                  <a:schemeClr val="bg1">
                    <a:lumMod val="50000"/>
                  </a:schemeClr>
                </a:solidFill>
              </a:rPr>
              <a:t>loans</a:t>
            </a:r>
            <a:endParaRPr sz="1800" dirty="0">
              <a:solidFill>
                <a:schemeClr val="bg1">
                  <a:lumMod val="50000"/>
                </a:schemeClr>
              </a:solidFill>
            </a:endParaRPr>
          </a:p>
          <a:p>
            <a:pPr marL="0" indent="0">
              <a:spcBef>
                <a:spcPts val="1600"/>
              </a:spcBef>
              <a:spcAft>
                <a:spcPts val="1600"/>
              </a:spcAft>
              <a:buNone/>
            </a:pPr>
            <a:endParaRPr dirty="0"/>
          </a:p>
        </p:txBody>
      </p:sp>
      <p:pic>
        <p:nvPicPr>
          <p:cNvPr id="83" name="Google Shape;83;p18"/>
          <p:cNvPicPr preferRelativeResize="0"/>
          <p:nvPr/>
        </p:nvPicPr>
        <p:blipFill rotWithShape="1">
          <a:blip r:embed="rId3">
            <a:alphaModFix/>
          </a:blip>
          <a:srcRect l="14787" t="-2167" r="11440" b="-6259"/>
          <a:stretch/>
        </p:blipFill>
        <p:spPr>
          <a:xfrm>
            <a:off x="6788961" y="2257361"/>
            <a:ext cx="3340196" cy="32667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1835700" y="1302275"/>
            <a:ext cx="8520600" cy="572700"/>
          </a:xfrm>
          <a:prstGeom prst="rect">
            <a:avLst/>
          </a:prstGeom>
        </p:spPr>
        <p:txBody>
          <a:bodyPr spcFirstLastPara="1" wrap="square" lIns="91425" tIns="91425" rIns="91425" bIns="91425" anchor="t" anchorCtr="0">
            <a:noAutofit/>
          </a:bodyPr>
          <a:lstStyle/>
          <a:p>
            <a:r>
              <a:rPr lang="en-GB" b="1" dirty="0">
                <a:solidFill>
                  <a:srgbClr val="005575"/>
                </a:solidFill>
              </a:rPr>
              <a:t>Programme Eligibility </a:t>
            </a:r>
            <a:r>
              <a:rPr lang="en-GB" b="1" dirty="0">
                <a:solidFill>
                  <a:srgbClr val="56B9CA"/>
                </a:solidFill>
              </a:rPr>
              <a:t>Criteria</a:t>
            </a:r>
            <a:endParaRPr b="1" dirty="0">
              <a:solidFill>
                <a:srgbClr val="56B9CA"/>
              </a:solidFill>
            </a:endParaRPr>
          </a:p>
        </p:txBody>
      </p:sp>
      <p:sp>
        <p:nvSpPr>
          <p:cNvPr id="89" name="Google Shape;89;p19"/>
          <p:cNvSpPr txBox="1">
            <a:spLocks noGrp="1"/>
          </p:cNvSpPr>
          <p:nvPr>
            <p:ph type="body" idx="1"/>
          </p:nvPr>
        </p:nvSpPr>
        <p:spPr>
          <a:xfrm>
            <a:off x="2434786" y="1925770"/>
            <a:ext cx="3022000" cy="3380400"/>
          </a:xfrm>
          <a:prstGeom prst="rect">
            <a:avLst/>
          </a:prstGeom>
        </p:spPr>
        <p:txBody>
          <a:bodyPr spcFirstLastPara="1" wrap="square" lIns="91425" tIns="91425" rIns="91425" bIns="91425" anchor="t" anchorCtr="0">
            <a:noAutofit/>
          </a:bodyPr>
          <a:lstStyle/>
          <a:p>
            <a:pPr marL="0" indent="0">
              <a:spcBef>
                <a:spcPts val="1200"/>
              </a:spcBef>
              <a:buClr>
                <a:schemeClr val="dk1"/>
              </a:buClr>
              <a:buSzPts val="1100"/>
              <a:buNone/>
            </a:pPr>
            <a:r>
              <a:rPr lang="en-GB" b="1" dirty="0">
                <a:solidFill>
                  <a:schemeClr val="bg1">
                    <a:lumMod val="50000"/>
                  </a:schemeClr>
                </a:solidFill>
              </a:rPr>
              <a:t>You will be:</a:t>
            </a:r>
            <a:endParaRPr b="1" dirty="0">
              <a:solidFill>
                <a:schemeClr val="bg1">
                  <a:lumMod val="50000"/>
                </a:schemeClr>
              </a:solidFill>
            </a:endParaRPr>
          </a:p>
          <a:p>
            <a:pPr marL="0" indent="0">
              <a:spcBef>
                <a:spcPts val="1200"/>
              </a:spcBef>
              <a:buClr>
                <a:schemeClr val="dk1"/>
              </a:buClr>
              <a:buSzPts val="1100"/>
              <a:buNone/>
            </a:pPr>
            <a:r>
              <a:rPr lang="en-GB" sz="1200" dirty="0">
                <a:solidFill>
                  <a:schemeClr val="bg1">
                    <a:lumMod val="50000"/>
                  </a:schemeClr>
                </a:solidFill>
              </a:rPr>
              <a:t>A charity, community group, social enterprise, or voluntary organisation</a:t>
            </a:r>
            <a:br>
              <a:rPr lang="en-GB" sz="1200" dirty="0">
                <a:solidFill>
                  <a:schemeClr val="bg1">
                    <a:lumMod val="50000"/>
                  </a:schemeClr>
                </a:solidFill>
              </a:rPr>
            </a:br>
            <a:endParaRPr sz="1200" dirty="0">
              <a:solidFill>
                <a:schemeClr val="bg1">
                  <a:lumMod val="50000"/>
                </a:schemeClr>
              </a:solidFill>
            </a:endParaRPr>
          </a:p>
          <a:p>
            <a:pPr marL="0" indent="0">
              <a:spcBef>
                <a:spcPts val="1200"/>
              </a:spcBef>
              <a:buClr>
                <a:schemeClr val="dk1"/>
              </a:buClr>
              <a:buSzPts val="1100"/>
              <a:buNone/>
            </a:pPr>
            <a:r>
              <a:rPr lang="en-GB" sz="1200" dirty="0">
                <a:solidFill>
                  <a:schemeClr val="bg1">
                    <a:lumMod val="50000"/>
                  </a:schemeClr>
                </a:solidFill>
              </a:rPr>
              <a:t>Based in Scotland</a:t>
            </a:r>
            <a:br>
              <a:rPr lang="en-GB" sz="1200" dirty="0">
                <a:solidFill>
                  <a:schemeClr val="bg1">
                    <a:lumMod val="50000"/>
                  </a:schemeClr>
                </a:solidFill>
              </a:rPr>
            </a:br>
            <a:endParaRPr sz="1200" dirty="0">
              <a:solidFill>
                <a:schemeClr val="bg1">
                  <a:lumMod val="50000"/>
                </a:schemeClr>
              </a:solidFill>
            </a:endParaRPr>
          </a:p>
          <a:p>
            <a:pPr marL="0" indent="0">
              <a:lnSpc>
                <a:spcPct val="100000"/>
              </a:lnSpc>
              <a:spcBef>
                <a:spcPts val="1200"/>
              </a:spcBef>
              <a:buClr>
                <a:schemeClr val="dk1"/>
              </a:buClr>
              <a:buSzPts val="1100"/>
              <a:buNone/>
            </a:pPr>
            <a:r>
              <a:rPr lang="en-GB" sz="1200" dirty="0">
                <a:solidFill>
                  <a:schemeClr val="bg1">
                    <a:lumMod val="50000"/>
                  </a:schemeClr>
                </a:solidFill>
              </a:rPr>
              <a:t>Facing significant disruption to operations and delivery </a:t>
            </a:r>
            <a:br>
              <a:rPr lang="en-GB" sz="1200" dirty="0">
                <a:solidFill>
                  <a:schemeClr val="bg1">
                    <a:lumMod val="50000"/>
                  </a:schemeClr>
                </a:solidFill>
              </a:rPr>
            </a:br>
            <a:endParaRPr sz="1200" dirty="0">
              <a:solidFill>
                <a:schemeClr val="bg1">
                  <a:lumMod val="50000"/>
                </a:schemeClr>
              </a:solidFill>
            </a:endParaRPr>
          </a:p>
          <a:p>
            <a:pPr marL="0" indent="0">
              <a:spcBef>
                <a:spcPts val="1200"/>
              </a:spcBef>
              <a:buClr>
                <a:schemeClr val="dk1"/>
              </a:buClr>
              <a:buSzPts val="1100"/>
              <a:buNone/>
            </a:pPr>
            <a:r>
              <a:rPr lang="en-GB" sz="1200" dirty="0">
                <a:solidFill>
                  <a:schemeClr val="bg1">
                    <a:lumMod val="50000"/>
                  </a:schemeClr>
                </a:solidFill>
              </a:rPr>
              <a:t>Financially negatively impacted</a:t>
            </a:r>
            <a:endParaRPr sz="1200" dirty="0">
              <a:solidFill>
                <a:schemeClr val="bg1">
                  <a:lumMod val="50000"/>
                </a:schemeClr>
              </a:solidFill>
            </a:endParaRPr>
          </a:p>
          <a:p>
            <a:pPr marL="0" indent="0">
              <a:spcBef>
                <a:spcPts val="1200"/>
              </a:spcBef>
              <a:buClr>
                <a:schemeClr val="dk1"/>
              </a:buClr>
              <a:buSzPts val="1100"/>
              <a:buNone/>
            </a:pPr>
            <a:endParaRPr sz="1100" dirty="0">
              <a:solidFill>
                <a:schemeClr val="dk1"/>
              </a:solidFill>
            </a:endParaRPr>
          </a:p>
        </p:txBody>
      </p:sp>
      <p:sp>
        <p:nvSpPr>
          <p:cNvPr id="90" name="Google Shape;90;p19"/>
          <p:cNvSpPr txBox="1">
            <a:spLocks noGrp="1"/>
          </p:cNvSpPr>
          <p:nvPr>
            <p:ph type="body" idx="2"/>
          </p:nvPr>
        </p:nvSpPr>
        <p:spPr>
          <a:xfrm>
            <a:off x="6464029" y="2069120"/>
            <a:ext cx="3378473" cy="3416400"/>
          </a:xfrm>
          <a:prstGeom prst="rect">
            <a:avLst/>
          </a:prstGeom>
        </p:spPr>
        <p:txBody>
          <a:bodyPr spcFirstLastPara="1" wrap="square" lIns="91425" tIns="91425" rIns="91425" bIns="91425" anchor="t" anchorCtr="0">
            <a:noAutofit/>
          </a:bodyPr>
          <a:lstStyle/>
          <a:p>
            <a:pPr marL="0" indent="0">
              <a:lnSpc>
                <a:spcPct val="100000"/>
              </a:lnSpc>
              <a:buNone/>
            </a:pPr>
            <a:r>
              <a:rPr lang="en-GB" b="1" dirty="0">
                <a:solidFill>
                  <a:schemeClr val="bg1">
                    <a:lumMod val="50000"/>
                  </a:schemeClr>
                </a:solidFill>
              </a:rPr>
              <a:t>You will need to:</a:t>
            </a:r>
          </a:p>
          <a:p>
            <a:pPr marL="0" indent="0">
              <a:lnSpc>
                <a:spcPct val="100000"/>
              </a:lnSpc>
              <a:buNone/>
            </a:pPr>
            <a:endParaRPr lang="en-GB" sz="1200" b="1" dirty="0">
              <a:solidFill>
                <a:schemeClr val="bg1">
                  <a:lumMod val="50000"/>
                </a:schemeClr>
              </a:solidFill>
            </a:endParaRPr>
          </a:p>
          <a:p>
            <a:pPr marL="0" indent="0">
              <a:lnSpc>
                <a:spcPct val="100000"/>
              </a:lnSpc>
              <a:buNone/>
            </a:pPr>
            <a:r>
              <a:rPr lang="en-GB" sz="1200" dirty="0">
                <a:solidFill>
                  <a:schemeClr val="bg1">
                    <a:lumMod val="50000"/>
                  </a:schemeClr>
                </a:solidFill>
              </a:rPr>
              <a:t>Have been operational and making an impact prior to COVID</a:t>
            </a:r>
            <a:br>
              <a:rPr lang="en-GB" sz="1200" dirty="0">
                <a:solidFill>
                  <a:schemeClr val="bg1">
                    <a:lumMod val="50000"/>
                  </a:schemeClr>
                </a:solidFill>
              </a:rPr>
            </a:br>
            <a:endParaRPr sz="1200" dirty="0">
              <a:solidFill>
                <a:schemeClr val="bg1">
                  <a:lumMod val="50000"/>
                </a:schemeClr>
              </a:solidFill>
            </a:endParaRPr>
          </a:p>
          <a:p>
            <a:pPr marL="0" indent="0">
              <a:lnSpc>
                <a:spcPct val="100000"/>
              </a:lnSpc>
              <a:spcBef>
                <a:spcPts val="1000"/>
              </a:spcBef>
              <a:buNone/>
            </a:pPr>
            <a:r>
              <a:rPr lang="en-GB" sz="1200" dirty="0">
                <a:solidFill>
                  <a:schemeClr val="bg1">
                    <a:lumMod val="50000"/>
                  </a:schemeClr>
                </a:solidFill>
              </a:rPr>
              <a:t>Reflect the needs of the communities you serve</a:t>
            </a:r>
            <a:endParaRPr sz="1200" dirty="0">
              <a:solidFill>
                <a:schemeClr val="bg1">
                  <a:lumMod val="50000"/>
                </a:schemeClr>
              </a:solidFill>
            </a:endParaRPr>
          </a:p>
          <a:p>
            <a:pPr marL="0" indent="0">
              <a:lnSpc>
                <a:spcPct val="100000"/>
              </a:lnSpc>
              <a:spcBef>
                <a:spcPts val="1000"/>
              </a:spcBef>
              <a:buClr>
                <a:schemeClr val="dk1"/>
              </a:buClr>
              <a:buSzPts val="1100"/>
              <a:buNone/>
            </a:pPr>
            <a:br>
              <a:rPr lang="en-GB" sz="1200" dirty="0">
                <a:solidFill>
                  <a:schemeClr val="bg1">
                    <a:lumMod val="50000"/>
                  </a:schemeClr>
                </a:solidFill>
              </a:rPr>
            </a:br>
            <a:r>
              <a:rPr lang="en-GB" sz="1200" dirty="0">
                <a:solidFill>
                  <a:schemeClr val="bg1">
                    <a:lumMod val="50000"/>
                  </a:schemeClr>
                </a:solidFill>
              </a:rPr>
              <a:t>Have a plan to help recovery in your community</a:t>
            </a:r>
          </a:p>
          <a:p>
            <a:pPr marL="0" indent="0">
              <a:lnSpc>
                <a:spcPct val="100000"/>
              </a:lnSpc>
              <a:spcBef>
                <a:spcPts val="1000"/>
              </a:spcBef>
              <a:buClr>
                <a:schemeClr val="dk1"/>
              </a:buClr>
              <a:buSzPts val="1100"/>
              <a:buNone/>
            </a:pPr>
            <a:br>
              <a:rPr lang="en-GB" sz="1200" dirty="0">
                <a:solidFill>
                  <a:schemeClr val="bg1">
                    <a:lumMod val="50000"/>
                  </a:schemeClr>
                </a:solidFill>
              </a:rPr>
            </a:br>
            <a:r>
              <a:rPr lang="en-GB" sz="1200" dirty="0">
                <a:solidFill>
                  <a:schemeClr val="bg1">
                    <a:lumMod val="50000"/>
                  </a:schemeClr>
                </a:solidFill>
              </a:rPr>
              <a:t>Be allowed to open and operate </a:t>
            </a:r>
            <a:endParaRPr sz="1200" dirty="0">
              <a:solidFill>
                <a:schemeClr val="bg1">
                  <a:lumMod val="50000"/>
                </a:schemeClr>
              </a:solidFill>
            </a:endParaRPr>
          </a:p>
          <a:p>
            <a:pPr marL="0" indent="0">
              <a:lnSpc>
                <a:spcPct val="100000"/>
              </a:lnSpc>
              <a:spcBef>
                <a:spcPts val="1600"/>
              </a:spcBef>
              <a:buClr>
                <a:schemeClr val="dk1"/>
              </a:buClr>
              <a:buSzPts val="1100"/>
              <a:buNone/>
            </a:pPr>
            <a:br>
              <a:rPr lang="en-GB" sz="1200" dirty="0">
                <a:solidFill>
                  <a:schemeClr val="bg1">
                    <a:lumMod val="50000"/>
                  </a:schemeClr>
                </a:solidFill>
              </a:rPr>
            </a:br>
            <a:r>
              <a:rPr lang="en-GB" sz="1200" dirty="0">
                <a:solidFill>
                  <a:schemeClr val="bg1">
                    <a:lumMod val="50000"/>
                  </a:schemeClr>
                </a:solidFill>
              </a:rPr>
              <a:t>Be able to engage with support to create and deliver your plan</a:t>
            </a:r>
            <a:endParaRPr sz="1200" dirty="0">
              <a:solidFill>
                <a:schemeClr val="bg1">
                  <a:lumMod val="50000"/>
                </a:schemeClr>
              </a:solidFill>
            </a:endParaRPr>
          </a:p>
          <a:p>
            <a:pPr marL="0" indent="0">
              <a:spcBef>
                <a:spcPts val="1600"/>
              </a:spcBef>
              <a:spcAft>
                <a:spcPts val="1600"/>
              </a:spcAft>
              <a:buNone/>
            </a:pPr>
            <a:endParaRPr dirty="0"/>
          </a:p>
        </p:txBody>
      </p:sp>
      <p:sp>
        <p:nvSpPr>
          <p:cNvPr id="9" name="Rectangle 8"/>
          <p:cNvSpPr/>
          <p:nvPr/>
        </p:nvSpPr>
        <p:spPr>
          <a:xfrm>
            <a:off x="1787058" y="2469592"/>
            <a:ext cx="65274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w="10160">
                  <a:solidFill>
                    <a:srgbClr val="0097A7"/>
                  </a:solidFill>
                  <a:prstDash val="solid"/>
                </a:ln>
                <a:solidFill>
                  <a:srgbClr val="56B9CA"/>
                </a:solidFill>
                <a:effectLst/>
                <a:uLnTx/>
                <a:uFillTx/>
                <a:latin typeface="Tisa Sans Pro Light" panose="020B0504020201020104" pitchFamily="34" charset="0"/>
                <a:ea typeface="+mn-ea"/>
                <a:cs typeface="Arial"/>
                <a:sym typeface="Arial"/>
              </a:rPr>
              <a:t>01</a:t>
            </a:r>
          </a:p>
        </p:txBody>
      </p:sp>
      <p:sp>
        <p:nvSpPr>
          <p:cNvPr id="13" name="Rectangle 12"/>
          <p:cNvSpPr/>
          <p:nvPr/>
        </p:nvSpPr>
        <p:spPr>
          <a:xfrm>
            <a:off x="1787058" y="3102307"/>
            <a:ext cx="652743" cy="646331"/>
          </a:xfrm>
          <a:prstGeom prst="rect">
            <a:avLst/>
          </a:prstGeom>
          <a:noFill/>
          <a:ln>
            <a:no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w="10160">
                  <a:solidFill>
                    <a:srgbClr val="0097A7"/>
                  </a:solidFill>
                  <a:prstDash val="solid"/>
                </a:ln>
                <a:solidFill>
                  <a:srgbClr val="56B9CA"/>
                </a:solidFill>
                <a:effectLst/>
                <a:uLnTx/>
                <a:uFillTx/>
                <a:latin typeface="Tisa Sans Pro Light" panose="020B0504020201020104" pitchFamily="34" charset="0"/>
                <a:ea typeface="+mn-ea"/>
                <a:cs typeface="Arial"/>
                <a:sym typeface="Arial"/>
              </a:rPr>
              <a:t>02</a:t>
            </a:r>
          </a:p>
        </p:txBody>
      </p:sp>
      <p:sp>
        <p:nvSpPr>
          <p:cNvPr id="14" name="Rectangle 13"/>
          <p:cNvSpPr/>
          <p:nvPr/>
        </p:nvSpPr>
        <p:spPr>
          <a:xfrm>
            <a:off x="1787057" y="3777322"/>
            <a:ext cx="65274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w="10160">
                  <a:solidFill>
                    <a:srgbClr val="0097A7"/>
                  </a:solidFill>
                  <a:prstDash val="solid"/>
                </a:ln>
                <a:solidFill>
                  <a:srgbClr val="56B9CA"/>
                </a:solidFill>
                <a:effectLst/>
                <a:uLnTx/>
                <a:uFillTx/>
                <a:latin typeface="Tisa Sans Pro Light" panose="020B0504020201020104" pitchFamily="34" charset="0"/>
                <a:ea typeface="+mn-ea"/>
                <a:cs typeface="Arial"/>
                <a:sym typeface="Arial"/>
              </a:rPr>
              <a:t>03</a:t>
            </a:r>
          </a:p>
        </p:txBody>
      </p:sp>
      <p:sp>
        <p:nvSpPr>
          <p:cNvPr id="15" name="Rectangle 14"/>
          <p:cNvSpPr/>
          <p:nvPr/>
        </p:nvSpPr>
        <p:spPr>
          <a:xfrm>
            <a:off x="1787059" y="4439637"/>
            <a:ext cx="65274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w="10160">
                  <a:solidFill>
                    <a:srgbClr val="0097A7"/>
                  </a:solidFill>
                  <a:prstDash val="solid"/>
                </a:ln>
                <a:solidFill>
                  <a:srgbClr val="56B9CA"/>
                </a:solidFill>
                <a:effectLst/>
                <a:uLnTx/>
                <a:uFillTx/>
                <a:latin typeface="Tisa Sans Pro Light" panose="020B0504020201020104" pitchFamily="34" charset="0"/>
                <a:ea typeface="+mn-ea"/>
                <a:cs typeface="Arial"/>
                <a:sym typeface="Arial"/>
              </a:rPr>
              <a:t>04</a:t>
            </a:r>
          </a:p>
        </p:txBody>
      </p:sp>
      <p:sp>
        <p:nvSpPr>
          <p:cNvPr id="16" name="Rectangle 15"/>
          <p:cNvSpPr/>
          <p:nvPr/>
        </p:nvSpPr>
        <p:spPr>
          <a:xfrm>
            <a:off x="5763503" y="2430576"/>
            <a:ext cx="65274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w="10160">
                  <a:solidFill>
                    <a:srgbClr val="0097A7"/>
                  </a:solidFill>
                  <a:prstDash val="solid"/>
                </a:ln>
                <a:solidFill>
                  <a:srgbClr val="56B9CA"/>
                </a:solidFill>
                <a:effectLst/>
                <a:uLnTx/>
                <a:uFillTx/>
                <a:latin typeface="Tisa Sans Pro Light" panose="020B0504020201020104" pitchFamily="34" charset="0"/>
                <a:ea typeface="+mn-ea"/>
                <a:cs typeface="Arial"/>
                <a:sym typeface="Arial"/>
              </a:rPr>
              <a:t>01</a:t>
            </a:r>
          </a:p>
        </p:txBody>
      </p:sp>
      <p:sp>
        <p:nvSpPr>
          <p:cNvPr id="17" name="Rectangle 16"/>
          <p:cNvSpPr/>
          <p:nvPr/>
        </p:nvSpPr>
        <p:spPr>
          <a:xfrm>
            <a:off x="5798759" y="2963687"/>
            <a:ext cx="65274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w="10160">
                  <a:solidFill>
                    <a:srgbClr val="0097A7"/>
                  </a:solidFill>
                  <a:prstDash val="solid"/>
                </a:ln>
                <a:solidFill>
                  <a:srgbClr val="56B9CA"/>
                </a:solidFill>
                <a:effectLst/>
                <a:uLnTx/>
                <a:uFillTx/>
                <a:latin typeface="Tisa Sans Pro Light" panose="020B0504020201020104" pitchFamily="34" charset="0"/>
                <a:ea typeface="+mn-ea"/>
                <a:cs typeface="Arial"/>
                <a:sym typeface="Arial"/>
              </a:rPr>
              <a:t>02</a:t>
            </a:r>
          </a:p>
        </p:txBody>
      </p:sp>
      <p:sp>
        <p:nvSpPr>
          <p:cNvPr id="18" name="Rectangle 17"/>
          <p:cNvSpPr/>
          <p:nvPr/>
        </p:nvSpPr>
        <p:spPr>
          <a:xfrm>
            <a:off x="5796302" y="3476158"/>
            <a:ext cx="65274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w="10160">
                  <a:solidFill>
                    <a:srgbClr val="0097A7"/>
                  </a:solidFill>
                  <a:prstDash val="solid"/>
                </a:ln>
                <a:solidFill>
                  <a:srgbClr val="56B9CA"/>
                </a:solidFill>
                <a:effectLst/>
                <a:uLnTx/>
                <a:uFillTx/>
                <a:latin typeface="Tisa Sans Pro Light" panose="020B0504020201020104" pitchFamily="34" charset="0"/>
                <a:ea typeface="+mn-ea"/>
                <a:cs typeface="Arial"/>
                <a:sym typeface="Arial"/>
              </a:rPr>
              <a:t>03</a:t>
            </a:r>
          </a:p>
        </p:txBody>
      </p:sp>
      <p:sp>
        <p:nvSpPr>
          <p:cNvPr id="19" name="Rectangle 18"/>
          <p:cNvSpPr/>
          <p:nvPr/>
        </p:nvSpPr>
        <p:spPr>
          <a:xfrm>
            <a:off x="5767724" y="4009269"/>
            <a:ext cx="732894"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w="10160">
                  <a:solidFill>
                    <a:srgbClr val="0097A7"/>
                  </a:solidFill>
                  <a:prstDash val="solid"/>
                </a:ln>
                <a:solidFill>
                  <a:srgbClr val="56B9CA"/>
                </a:solidFill>
                <a:effectLst/>
                <a:uLnTx/>
                <a:uFillTx/>
                <a:latin typeface="Tisa Sans Pro Light" panose="020B0504020201020104" pitchFamily="34" charset="0"/>
                <a:ea typeface="+mn-ea"/>
                <a:cs typeface="Arial"/>
                <a:sym typeface="Arial"/>
              </a:rPr>
              <a:t>04</a:t>
            </a:r>
          </a:p>
        </p:txBody>
      </p:sp>
      <p:sp>
        <p:nvSpPr>
          <p:cNvPr id="20" name="Rectangle 19"/>
          <p:cNvSpPr/>
          <p:nvPr/>
        </p:nvSpPr>
        <p:spPr>
          <a:xfrm>
            <a:off x="5816617" y="4559178"/>
            <a:ext cx="65274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w="10160">
                  <a:solidFill>
                    <a:srgbClr val="0097A7"/>
                  </a:solidFill>
                  <a:prstDash val="solid"/>
                </a:ln>
                <a:solidFill>
                  <a:srgbClr val="56B9CA"/>
                </a:solidFill>
                <a:effectLst/>
                <a:uLnTx/>
                <a:uFillTx/>
                <a:latin typeface="Tisa Sans Pro Light" panose="020B0504020201020104" pitchFamily="34" charset="0"/>
                <a:ea typeface="+mn-ea"/>
                <a:cs typeface="Arial"/>
                <a:sym typeface="Arial"/>
              </a:rPr>
              <a:t>05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2" name="Rectangle 1"/>
          <p:cNvSpPr>
            <a:spLocks noChangeAspect="1"/>
          </p:cNvSpPr>
          <p:nvPr/>
        </p:nvSpPr>
        <p:spPr>
          <a:xfrm>
            <a:off x="1524000" y="2219781"/>
            <a:ext cx="9144000" cy="3984171"/>
          </a:xfrm>
          <a:prstGeom prst="rect">
            <a:avLst/>
          </a:prstGeom>
          <a:blipFill dpi="0" rotWithShape="1">
            <a:blip r:embed="rId3">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Tisa Sans Pro Light"/>
              <a:ea typeface="+mn-ea"/>
              <a:cs typeface="+mn-cs"/>
              <a:sym typeface="Arial"/>
            </a:endParaRPr>
          </a:p>
        </p:txBody>
      </p:sp>
      <p:sp>
        <p:nvSpPr>
          <p:cNvPr id="95" name="Google Shape;95;p20"/>
          <p:cNvSpPr txBox="1">
            <a:spLocks noGrp="1"/>
          </p:cNvSpPr>
          <p:nvPr>
            <p:ph type="title"/>
          </p:nvPr>
        </p:nvSpPr>
        <p:spPr>
          <a:xfrm>
            <a:off x="1835700" y="1302275"/>
            <a:ext cx="8520600" cy="572700"/>
          </a:xfrm>
          <a:prstGeom prst="rect">
            <a:avLst/>
          </a:prstGeom>
        </p:spPr>
        <p:txBody>
          <a:bodyPr spcFirstLastPara="1" wrap="square" lIns="91425" tIns="91425" rIns="91425" bIns="91425" anchor="t" anchorCtr="0">
            <a:noAutofit/>
          </a:bodyPr>
          <a:lstStyle/>
          <a:p>
            <a:r>
              <a:rPr lang="en-GB" b="1" dirty="0">
                <a:solidFill>
                  <a:srgbClr val="005575"/>
                </a:solidFill>
              </a:rPr>
              <a:t>A Range of </a:t>
            </a:r>
            <a:r>
              <a:rPr lang="en-GB" b="1" dirty="0">
                <a:solidFill>
                  <a:srgbClr val="56B9CA"/>
                </a:solidFill>
              </a:rPr>
              <a:t>Advice and Support </a:t>
            </a:r>
            <a:endParaRPr b="1" dirty="0">
              <a:solidFill>
                <a:srgbClr val="56B9CA"/>
              </a:solidFill>
            </a:endParaRPr>
          </a:p>
        </p:txBody>
      </p:sp>
      <p:sp>
        <p:nvSpPr>
          <p:cNvPr id="96" name="Google Shape;96;p20"/>
          <p:cNvSpPr txBox="1">
            <a:spLocks noGrp="1"/>
          </p:cNvSpPr>
          <p:nvPr>
            <p:ph type="body" idx="1"/>
          </p:nvPr>
        </p:nvSpPr>
        <p:spPr>
          <a:xfrm>
            <a:off x="1835701" y="2410525"/>
            <a:ext cx="7901571" cy="3416400"/>
          </a:xfrm>
          <a:prstGeom prst="rect">
            <a:avLst/>
          </a:prstGeom>
        </p:spPr>
        <p:txBody>
          <a:bodyPr spcFirstLastPara="1" wrap="square" lIns="91425" tIns="91425" rIns="91425" bIns="91425" numCol="2" anchor="t" anchorCtr="0">
            <a:noAutofit/>
          </a:bodyPr>
          <a:lstStyle/>
          <a:p>
            <a:pPr>
              <a:buClr>
                <a:schemeClr val="dk1"/>
              </a:buClr>
            </a:pPr>
            <a:r>
              <a:rPr lang="en-GB" sz="2000" dirty="0">
                <a:solidFill>
                  <a:schemeClr val="tx1"/>
                </a:solidFill>
              </a:rPr>
              <a:t>Business model and business plan</a:t>
            </a:r>
            <a:endParaRPr sz="2000" dirty="0">
              <a:solidFill>
                <a:schemeClr val="tx1"/>
              </a:solidFill>
            </a:endParaRPr>
          </a:p>
          <a:p>
            <a:pPr>
              <a:buClr>
                <a:schemeClr val="dk1"/>
              </a:buClr>
            </a:pPr>
            <a:r>
              <a:rPr lang="en-GB" sz="2000" dirty="0">
                <a:solidFill>
                  <a:schemeClr val="tx1"/>
                </a:solidFill>
              </a:rPr>
              <a:t>Financial position and forecast </a:t>
            </a:r>
            <a:endParaRPr sz="2000" dirty="0">
              <a:solidFill>
                <a:schemeClr val="tx1"/>
              </a:solidFill>
            </a:endParaRPr>
          </a:p>
          <a:p>
            <a:pPr>
              <a:buClr>
                <a:schemeClr val="dk1"/>
              </a:buClr>
            </a:pPr>
            <a:r>
              <a:rPr lang="en-GB" sz="2000" dirty="0">
                <a:solidFill>
                  <a:schemeClr val="tx1"/>
                </a:solidFill>
              </a:rPr>
              <a:t>Income generation and sustainability</a:t>
            </a:r>
            <a:endParaRPr sz="2000" dirty="0">
              <a:solidFill>
                <a:schemeClr val="tx1"/>
              </a:solidFill>
            </a:endParaRPr>
          </a:p>
          <a:p>
            <a:pPr>
              <a:buClr>
                <a:schemeClr val="dk1"/>
              </a:buClr>
            </a:pPr>
            <a:r>
              <a:rPr lang="en-GB" sz="2000" dirty="0">
                <a:solidFill>
                  <a:schemeClr val="tx1"/>
                </a:solidFill>
              </a:rPr>
              <a:t>Organisational structure</a:t>
            </a:r>
          </a:p>
          <a:p>
            <a:pPr>
              <a:buClr>
                <a:schemeClr val="dk1"/>
              </a:buClr>
            </a:pPr>
            <a:endParaRPr lang="en-GB" sz="2000" dirty="0">
              <a:solidFill>
                <a:schemeClr val="tx1"/>
              </a:solidFill>
            </a:endParaRPr>
          </a:p>
          <a:p>
            <a:pPr>
              <a:buClr>
                <a:schemeClr val="dk1"/>
              </a:buClr>
            </a:pPr>
            <a:endParaRPr lang="en-GB" sz="2000" dirty="0">
              <a:solidFill>
                <a:schemeClr val="tx1"/>
              </a:solidFill>
            </a:endParaRPr>
          </a:p>
          <a:p>
            <a:pPr marL="139700" indent="0">
              <a:buClr>
                <a:schemeClr val="dk1"/>
              </a:buClr>
              <a:buNone/>
            </a:pPr>
            <a:endParaRPr lang="en-GB" sz="2000" dirty="0">
              <a:solidFill>
                <a:schemeClr val="tx1"/>
              </a:solidFill>
            </a:endParaRPr>
          </a:p>
          <a:p>
            <a:pPr>
              <a:buClr>
                <a:schemeClr val="dk1"/>
              </a:buClr>
            </a:pPr>
            <a:r>
              <a:rPr lang="en-GB" sz="2000" dirty="0">
                <a:solidFill>
                  <a:schemeClr val="tx1"/>
                </a:solidFill>
              </a:rPr>
              <a:t>Statutory regulations</a:t>
            </a:r>
            <a:endParaRPr sz="2000" dirty="0">
              <a:solidFill>
                <a:schemeClr val="tx1"/>
              </a:solidFill>
            </a:endParaRPr>
          </a:p>
          <a:p>
            <a:pPr>
              <a:buClr>
                <a:schemeClr val="dk1"/>
              </a:buClr>
            </a:pPr>
            <a:r>
              <a:rPr lang="en-GB" sz="2000" dirty="0">
                <a:solidFill>
                  <a:schemeClr val="tx1"/>
                </a:solidFill>
              </a:rPr>
              <a:t>HR &amp; staffing issues</a:t>
            </a:r>
            <a:endParaRPr sz="2000" dirty="0">
              <a:solidFill>
                <a:schemeClr val="tx1"/>
              </a:solidFill>
            </a:endParaRPr>
          </a:p>
          <a:p>
            <a:pPr>
              <a:buClr>
                <a:schemeClr val="dk1"/>
              </a:buClr>
            </a:pPr>
            <a:r>
              <a:rPr lang="en-GB" sz="2000" dirty="0">
                <a:solidFill>
                  <a:schemeClr val="tx1"/>
                </a:solidFill>
              </a:rPr>
              <a:t>Digital service delivery</a:t>
            </a:r>
            <a:endParaRPr sz="2000" dirty="0">
              <a:solidFill>
                <a:schemeClr val="tx1"/>
              </a:solidFill>
            </a:endParaRPr>
          </a:p>
          <a:p>
            <a:pPr>
              <a:buClr>
                <a:schemeClr val="dk1"/>
              </a:buClr>
            </a:pPr>
            <a:r>
              <a:rPr lang="en-GB" sz="2000" dirty="0">
                <a:solidFill>
                  <a:schemeClr val="tx1"/>
                </a:solidFill>
              </a:rPr>
              <a:t>Remote and flexible working</a:t>
            </a:r>
            <a:endParaRPr sz="2000" dirty="0">
              <a:solidFill>
                <a:schemeClr val="tx1"/>
              </a:solidFill>
            </a:endParaRPr>
          </a:p>
          <a:p>
            <a:pPr>
              <a:buClr>
                <a:schemeClr val="dk1"/>
              </a:buClr>
            </a:pPr>
            <a:r>
              <a:rPr lang="en-GB" sz="2000" dirty="0">
                <a:solidFill>
                  <a:schemeClr val="tx1"/>
                </a:solidFill>
              </a:rPr>
              <a:t>Service redesign</a:t>
            </a:r>
            <a:endParaRPr sz="2000" dirty="0">
              <a:solidFill>
                <a:schemeClr val="tx1"/>
              </a:solidFill>
            </a:endParaRPr>
          </a:p>
          <a:p>
            <a:pPr>
              <a:buClr>
                <a:schemeClr val="dk1"/>
              </a:buClr>
            </a:pPr>
            <a:r>
              <a:rPr lang="en-GB" sz="2000" dirty="0">
                <a:solidFill>
                  <a:schemeClr val="tx1"/>
                </a:solidFill>
              </a:rPr>
              <a:t>Critical friend</a:t>
            </a:r>
            <a:endParaRPr sz="20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AC55-435D-442D-81E6-E0F7D1AED8FD}"/>
              </a:ext>
            </a:extLst>
          </p:cNvPr>
          <p:cNvSpPr>
            <a:spLocks noGrp="1"/>
          </p:cNvSpPr>
          <p:nvPr>
            <p:ph type="title"/>
          </p:nvPr>
        </p:nvSpPr>
        <p:spPr>
          <a:xfrm>
            <a:off x="0" y="313696"/>
            <a:ext cx="8039477" cy="584775"/>
          </a:xfrm>
          <a:solidFill>
            <a:srgbClr val="00823B"/>
          </a:solidFill>
        </p:spPr>
        <p:txBody>
          <a:bodyPr/>
          <a:lstStyle/>
          <a:p>
            <a:r>
              <a:rPr lang="en-GB"/>
              <a:t>Zoom</a:t>
            </a:r>
          </a:p>
        </p:txBody>
      </p:sp>
      <p:sp>
        <p:nvSpPr>
          <p:cNvPr id="5" name="Content Placeholder 2">
            <a:extLst>
              <a:ext uri="{FF2B5EF4-FFF2-40B4-BE49-F238E27FC236}">
                <a16:creationId xmlns:a16="http://schemas.microsoft.com/office/drawing/2014/main" id="{F9C2D7BA-8D8B-4F8B-9C88-D54DAE461CA0}"/>
              </a:ext>
            </a:extLst>
          </p:cNvPr>
          <p:cNvSpPr>
            <a:spLocks noGrp="1"/>
          </p:cNvSpPr>
          <p:nvPr>
            <p:ph idx="1"/>
          </p:nvPr>
        </p:nvSpPr>
        <p:spPr>
          <a:xfrm>
            <a:off x="609599" y="1600424"/>
            <a:ext cx="5000787" cy="4707386"/>
          </a:xfrm>
        </p:spPr>
        <p:txBody>
          <a:bodyPr lIns="91440" tIns="45720" rIns="91440" bIns="45720" anchor="t">
            <a:noAutofit/>
          </a:bodyPr>
          <a:lstStyle/>
          <a:p>
            <a:pPr marL="914400" indent="-914400">
              <a:buFont typeface="+mj-lt"/>
              <a:buAutoNum type="arabicPeriod"/>
            </a:pPr>
            <a:r>
              <a:rPr lang="en-GB" sz="3600">
                <a:latin typeface="Calibri" panose="020F0502020204030204" pitchFamily="34" charset="0"/>
                <a:cs typeface="Calibri" panose="020F0502020204030204" pitchFamily="34" charset="0"/>
              </a:rPr>
              <a:t>Speaker view</a:t>
            </a:r>
          </a:p>
          <a:p>
            <a:pPr marL="914400" indent="-914400">
              <a:buFont typeface="+mj-lt"/>
              <a:buAutoNum type="arabicPeriod"/>
            </a:pPr>
            <a:r>
              <a:rPr lang="en-GB" sz="3600">
                <a:latin typeface="Calibri" panose="020F0502020204030204" pitchFamily="34" charset="0"/>
                <a:cs typeface="Calibri" panose="020F0502020204030204" pitchFamily="34" charset="0"/>
              </a:rPr>
              <a:t>Chat</a:t>
            </a:r>
          </a:p>
          <a:p>
            <a:pPr marL="914400" indent="-914400">
              <a:buFont typeface="+mj-lt"/>
              <a:buAutoNum type="arabicPeriod"/>
            </a:pPr>
            <a:r>
              <a:rPr lang="en-GB" sz="3600">
                <a:latin typeface="Calibri" panose="020F0502020204030204" pitchFamily="34" charset="0"/>
                <a:cs typeface="Calibri" panose="020F0502020204030204" pitchFamily="34" charset="0"/>
              </a:rPr>
              <a:t>Reactions </a:t>
            </a:r>
          </a:p>
          <a:p>
            <a:pPr marL="914400" indent="-914400">
              <a:buFont typeface="+mj-lt"/>
              <a:buAutoNum type="arabicPeriod"/>
            </a:pPr>
            <a:r>
              <a:rPr lang="en-GB" sz="3600">
                <a:latin typeface="Calibri" panose="020F0502020204030204" pitchFamily="34" charset="0"/>
                <a:cs typeface="Calibri" panose="020F0502020204030204" pitchFamily="34" charset="0"/>
              </a:rPr>
              <a:t>Mute / unmute  </a:t>
            </a:r>
          </a:p>
          <a:p>
            <a:pPr marL="914400" indent="-914400">
              <a:buFont typeface="+mj-lt"/>
              <a:buAutoNum type="arabicPeriod"/>
            </a:pPr>
            <a:r>
              <a:rPr lang="en-GB" sz="3600">
                <a:latin typeface="Calibri"/>
                <a:cs typeface="Calibri"/>
              </a:rPr>
              <a:t>Move </a:t>
            </a:r>
            <a:endParaRPr lang="en-GB" sz="3600">
              <a:latin typeface="Calibri" panose="020F0502020204030204" pitchFamily="34" charset="0"/>
              <a:cs typeface="Calibri" panose="020F0502020204030204" pitchFamily="34" charset="0"/>
            </a:endParaRPr>
          </a:p>
          <a:p>
            <a:pPr marL="914400" indent="-914400">
              <a:buFont typeface="+mj-lt"/>
              <a:buAutoNum type="arabicPeriod"/>
            </a:pPr>
            <a:r>
              <a:rPr lang="en-GB" sz="3600">
                <a:latin typeface="Calibri" panose="020F0502020204030204" pitchFamily="34" charset="0"/>
                <a:cs typeface="Calibri" panose="020F0502020204030204" pitchFamily="34" charset="0"/>
              </a:rPr>
              <a:t>Look around</a:t>
            </a:r>
          </a:p>
        </p:txBody>
      </p:sp>
      <p:pic>
        <p:nvPicPr>
          <p:cNvPr id="8" name="Graphic 7" descr="Kitten">
            <a:extLst>
              <a:ext uri="{FF2B5EF4-FFF2-40B4-BE49-F238E27FC236}">
                <a16:creationId xmlns:a16="http://schemas.microsoft.com/office/drawing/2014/main" id="{D4804008-4EFD-4CBC-9191-3F65534AD2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9761" y="1247901"/>
            <a:ext cx="1405744" cy="1405744"/>
          </a:xfrm>
          <a:prstGeom prst="rect">
            <a:avLst/>
          </a:prstGeom>
        </p:spPr>
      </p:pic>
      <p:pic>
        <p:nvPicPr>
          <p:cNvPr id="10" name="Graphic 9" descr="Puppy 2">
            <a:extLst>
              <a:ext uri="{FF2B5EF4-FFF2-40B4-BE49-F238E27FC236}">
                <a16:creationId xmlns:a16="http://schemas.microsoft.com/office/drawing/2014/main" id="{B0BB5483-4E34-4D31-86E6-A39F7FF847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79761" y="4282542"/>
            <a:ext cx="1405744" cy="1405744"/>
          </a:xfrm>
          <a:prstGeom prst="rect">
            <a:avLst/>
          </a:prstGeom>
        </p:spPr>
      </p:pic>
      <p:pic>
        <p:nvPicPr>
          <p:cNvPr id="14" name="Graphic 13" descr="Dance">
            <a:extLst>
              <a:ext uri="{FF2B5EF4-FFF2-40B4-BE49-F238E27FC236}">
                <a16:creationId xmlns:a16="http://schemas.microsoft.com/office/drawing/2014/main" id="{AFB16FC7-41AB-4E22-93A4-CC9EDFABB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15802" y="2486159"/>
            <a:ext cx="3527410" cy="3527410"/>
          </a:xfrm>
          <a:prstGeom prst="rect">
            <a:avLst/>
          </a:prstGeom>
        </p:spPr>
      </p:pic>
      <p:pic>
        <p:nvPicPr>
          <p:cNvPr id="16" name="Graphic 15" descr="Female Profile">
            <a:extLst>
              <a:ext uri="{FF2B5EF4-FFF2-40B4-BE49-F238E27FC236}">
                <a16:creationId xmlns:a16="http://schemas.microsoft.com/office/drawing/2014/main" id="{CD39203E-048D-423B-80C7-25FDD6FFC97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77430" y="1247901"/>
            <a:ext cx="1405744" cy="1405744"/>
          </a:xfrm>
          <a:prstGeom prst="rect">
            <a:avLst/>
          </a:prstGeom>
        </p:spPr>
      </p:pic>
      <p:pic>
        <p:nvPicPr>
          <p:cNvPr id="18" name="Graphic 17" descr="Baby crawling">
            <a:extLst>
              <a:ext uri="{FF2B5EF4-FFF2-40B4-BE49-F238E27FC236}">
                <a16:creationId xmlns:a16="http://schemas.microsoft.com/office/drawing/2014/main" id="{CE509BBC-4E83-4316-AF54-6B2AD196216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65164" y="2577767"/>
            <a:ext cx="1672097" cy="1672097"/>
          </a:xfrm>
          <a:prstGeom prst="rect">
            <a:avLst/>
          </a:prstGeom>
        </p:spPr>
      </p:pic>
      <p:pic>
        <p:nvPicPr>
          <p:cNvPr id="20" name="Graphic 19" descr="School boy">
            <a:extLst>
              <a:ext uri="{FF2B5EF4-FFF2-40B4-BE49-F238E27FC236}">
                <a16:creationId xmlns:a16="http://schemas.microsoft.com/office/drawing/2014/main" id="{3C128C4D-61DA-47A3-96B9-D09F0D12FF8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79507" y="1009833"/>
            <a:ext cx="1690963" cy="1690963"/>
          </a:xfrm>
          <a:prstGeom prst="rect">
            <a:avLst/>
          </a:prstGeom>
        </p:spPr>
      </p:pic>
    </p:spTree>
    <p:extLst>
      <p:ext uri="{BB962C8B-B14F-4D97-AF65-F5344CB8AC3E}">
        <p14:creationId xmlns:p14="http://schemas.microsoft.com/office/powerpoint/2010/main" val="410363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5" name="Oval 14"/>
          <p:cNvSpPr/>
          <p:nvPr/>
        </p:nvSpPr>
        <p:spPr>
          <a:xfrm>
            <a:off x="7817824" y="2948360"/>
            <a:ext cx="2634318" cy="2634318"/>
          </a:xfrm>
          <a:prstGeom prst="ellipse">
            <a:avLst/>
          </a:prstGeom>
          <a:solidFill>
            <a:srgbClr val="56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Tisa Sans Pro Light"/>
              <a:ea typeface="+mn-ea"/>
              <a:cs typeface="+mn-cs"/>
              <a:sym typeface="Arial"/>
            </a:endParaRPr>
          </a:p>
        </p:txBody>
      </p:sp>
      <p:sp>
        <p:nvSpPr>
          <p:cNvPr id="103" name="Google Shape;103;p21"/>
          <p:cNvSpPr txBox="1">
            <a:spLocks noGrp="1"/>
          </p:cNvSpPr>
          <p:nvPr>
            <p:ph type="title"/>
          </p:nvPr>
        </p:nvSpPr>
        <p:spPr>
          <a:xfrm>
            <a:off x="2152650" y="1131094"/>
            <a:ext cx="7886700" cy="994200"/>
          </a:xfrm>
          <a:prstGeom prst="rect">
            <a:avLst/>
          </a:prstGeom>
          <a:noFill/>
          <a:ln>
            <a:noFill/>
          </a:ln>
        </p:spPr>
        <p:txBody>
          <a:bodyPr spcFirstLastPara="1" wrap="square" lIns="68575" tIns="34275" rIns="68575" bIns="34275" anchor="ctr" anchorCtr="0">
            <a:noAutofit/>
          </a:bodyPr>
          <a:lstStyle/>
          <a:p>
            <a:pPr>
              <a:buSzPts val="3300"/>
            </a:pPr>
            <a:r>
              <a:rPr lang="en-GB" sz="3300" b="1" dirty="0">
                <a:solidFill>
                  <a:srgbClr val="005575"/>
                </a:solidFill>
              </a:rPr>
              <a:t>Funding </a:t>
            </a:r>
            <a:endParaRPr sz="3300" b="1" dirty="0">
              <a:solidFill>
                <a:srgbClr val="005575"/>
              </a:solidFill>
            </a:endParaRPr>
          </a:p>
        </p:txBody>
      </p:sp>
      <p:sp>
        <p:nvSpPr>
          <p:cNvPr id="104" name="Google Shape;104;p21"/>
          <p:cNvSpPr txBox="1"/>
          <p:nvPr/>
        </p:nvSpPr>
        <p:spPr>
          <a:xfrm>
            <a:off x="2114421" y="2203442"/>
            <a:ext cx="2091536" cy="10785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7500"/>
              <a:buFontTx/>
              <a:buNone/>
              <a:tabLst/>
              <a:defRPr/>
            </a:pPr>
            <a:r>
              <a:rPr kumimoji="0" lang="en-GB" sz="4800" b="0" i="0" u="none" strike="noStrike" kern="0" cap="none" spc="0" normalizeH="0" baseline="0" noProof="0" dirty="0">
                <a:ln>
                  <a:noFill/>
                </a:ln>
                <a:solidFill>
                  <a:srgbClr val="56B9CA"/>
                </a:solidFill>
                <a:effectLst/>
                <a:uLnTx/>
                <a:uFillTx/>
                <a:latin typeface="Tisa Sans Pro Light" panose="020B0504020201020104" pitchFamily="34" charset="0"/>
                <a:ea typeface="+mn-ea"/>
                <a:cs typeface="Arial"/>
                <a:sym typeface="Arial"/>
              </a:rPr>
              <a:t>£5-25k</a:t>
            </a:r>
            <a:endParaRPr kumimoji="0" sz="4800" b="0" i="0" u="none" strike="noStrike" kern="0" cap="none" spc="0" normalizeH="0" baseline="0" noProof="0" dirty="0">
              <a:ln>
                <a:noFill/>
              </a:ln>
              <a:solidFill>
                <a:srgbClr val="56B9CA"/>
              </a:solidFill>
              <a:effectLst/>
              <a:uLnTx/>
              <a:uFillTx/>
              <a:latin typeface="Tisa Sans Pro Light" panose="020B0504020201020104" pitchFamily="34" charset="0"/>
              <a:ea typeface="+mn-ea"/>
              <a:cs typeface="Arial"/>
              <a:sym typeface="Arial"/>
            </a:endParaRPr>
          </a:p>
        </p:txBody>
      </p:sp>
      <p:sp>
        <p:nvSpPr>
          <p:cNvPr id="105" name="Google Shape;105;p21"/>
          <p:cNvSpPr txBox="1"/>
          <p:nvPr/>
        </p:nvSpPr>
        <p:spPr>
          <a:xfrm>
            <a:off x="4668300" y="2203442"/>
            <a:ext cx="2855400" cy="10785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7500"/>
              <a:buFontTx/>
              <a:buNone/>
              <a:tabLst/>
              <a:defRPr/>
            </a:pPr>
            <a:r>
              <a:rPr kumimoji="0" lang="en-GB" sz="4800" b="0" i="0" u="none" strike="noStrike" kern="0" cap="none" spc="0" normalizeH="0" baseline="0" noProof="0" dirty="0">
                <a:ln>
                  <a:noFill/>
                </a:ln>
                <a:solidFill>
                  <a:srgbClr val="56B9CA"/>
                </a:solidFill>
                <a:effectLst/>
                <a:uLnTx/>
                <a:uFillTx/>
                <a:latin typeface="Tisa Sans Pro Light" panose="020B0504020201020104" pitchFamily="34" charset="0"/>
                <a:ea typeface="+mn-ea"/>
                <a:cs typeface="Arial"/>
                <a:sym typeface="Arial"/>
              </a:rPr>
              <a:t>£25-250k</a:t>
            </a:r>
            <a:endParaRPr kumimoji="0" sz="4800" b="0" i="0" u="none" strike="noStrike" kern="0" cap="none" spc="0" normalizeH="0" baseline="0" noProof="0" dirty="0">
              <a:ln>
                <a:noFill/>
              </a:ln>
              <a:solidFill>
                <a:srgbClr val="56B9CA"/>
              </a:solidFill>
              <a:effectLst/>
              <a:uLnTx/>
              <a:uFillTx/>
              <a:latin typeface="Tisa Sans Pro Light" panose="020B0504020201020104" pitchFamily="34" charset="0"/>
              <a:ea typeface="+mn-ea"/>
              <a:cs typeface="Arial"/>
              <a:sym typeface="Arial"/>
            </a:endParaRPr>
          </a:p>
        </p:txBody>
      </p:sp>
      <p:grpSp>
        <p:nvGrpSpPr>
          <p:cNvPr id="4" name="Group 3"/>
          <p:cNvGrpSpPr/>
          <p:nvPr/>
        </p:nvGrpSpPr>
        <p:grpSpPr>
          <a:xfrm>
            <a:off x="1710079" y="2948360"/>
            <a:ext cx="2634318" cy="2634318"/>
            <a:chOff x="186079" y="2091110"/>
            <a:chExt cx="2634318" cy="2634318"/>
          </a:xfrm>
        </p:grpSpPr>
        <p:sp>
          <p:nvSpPr>
            <p:cNvPr id="17" name="Oval 16"/>
            <p:cNvSpPr/>
            <p:nvPr/>
          </p:nvSpPr>
          <p:spPr>
            <a:xfrm>
              <a:off x="186079" y="2091110"/>
              <a:ext cx="2634318" cy="2634318"/>
            </a:xfrm>
            <a:prstGeom prst="ellipse">
              <a:avLst/>
            </a:prstGeom>
            <a:solidFill>
              <a:srgbClr val="56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Tisa Sans Pro Light"/>
                <a:ea typeface="+mn-ea"/>
                <a:cs typeface="+mn-cs"/>
                <a:sym typeface="Arial"/>
              </a:endParaRPr>
            </a:p>
          </p:txBody>
        </p:sp>
        <p:sp>
          <p:nvSpPr>
            <p:cNvPr id="106" name="Google Shape;106;p21"/>
            <p:cNvSpPr txBox="1"/>
            <p:nvPr/>
          </p:nvSpPr>
          <p:spPr>
            <a:xfrm>
              <a:off x="900862" y="3166019"/>
              <a:ext cx="1204752" cy="4845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700" b="0" i="0" u="none" strike="noStrike" kern="0" cap="none" spc="0" normalizeH="0" baseline="0" noProof="0" dirty="0">
                  <a:ln>
                    <a:noFill/>
                  </a:ln>
                  <a:solidFill>
                    <a:srgbClr val="FFFFFF"/>
                  </a:solidFill>
                  <a:effectLst/>
                  <a:uLnTx/>
                  <a:uFillTx/>
                  <a:latin typeface="Tisa Sans Pro Light" panose="020B0504020201020104" pitchFamily="34" charset="0"/>
                  <a:ea typeface="+mn-ea"/>
                  <a:cs typeface="Arial"/>
                  <a:sym typeface="Arial"/>
                </a:rPr>
                <a:t>Grants</a:t>
              </a:r>
              <a:endParaRPr kumimoji="0" sz="2700" b="0" i="0" u="none" strike="noStrike" kern="0" cap="none" spc="0" normalizeH="0" baseline="0" noProof="0" dirty="0">
                <a:ln>
                  <a:noFill/>
                </a:ln>
                <a:solidFill>
                  <a:srgbClr val="FFFFFF"/>
                </a:solidFill>
                <a:effectLst/>
                <a:uLnTx/>
                <a:uFillTx/>
                <a:latin typeface="Tisa Sans Pro Light" panose="020B0504020201020104" pitchFamily="34" charset="0"/>
                <a:ea typeface="+mn-ea"/>
                <a:cs typeface="Arial"/>
                <a:sym typeface="Arial"/>
              </a:endParaRPr>
            </a:p>
          </p:txBody>
        </p:sp>
      </p:grpSp>
      <p:grpSp>
        <p:nvGrpSpPr>
          <p:cNvPr id="3" name="Group 2"/>
          <p:cNvGrpSpPr/>
          <p:nvPr/>
        </p:nvGrpSpPr>
        <p:grpSpPr>
          <a:xfrm>
            <a:off x="4721163" y="2948360"/>
            <a:ext cx="2634318" cy="2634318"/>
            <a:chOff x="3197163" y="2091110"/>
            <a:chExt cx="2634318" cy="2634318"/>
          </a:xfrm>
        </p:grpSpPr>
        <p:sp>
          <p:nvSpPr>
            <p:cNvPr id="16" name="Oval 15"/>
            <p:cNvSpPr/>
            <p:nvPr/>
          </p:nvSpPr>
          <p:spPr>
            <a:xfrm>
              <a:off x="3197163" y="2091110"/>
              <a:ext cx="2634318" cy="2634318"/>
            </a:xfrm>
            <a:prstGeom prst="ellipse">
              <a:avLst/>
            </a:prstGeom>
            <a:solidFill>
              <a:srgbClr val="56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Tisa Sans Pro Light"/>
                <a:ea typeface="+mn-ea"/>
                <a:cs typeface="+mn-cs"/>
                <a:sym typeface="Arial"/>
              </a:endParaRPr>
            </a:p>
          </p:txBody>
        </p:sp>
        <p:sp>
          <p:nvSpPr>
            <p:cNvPr id="107" name="Google Shape;107;p21"/>
            <p:cNvSpPr txBox="1"/>
            <p:nvPr/>
          </p:nvSpPr>
          <p:spPr>
            <a:xfrm>
              <a:off x="3465789" y="2958119"/>
              <a:ext cx="2059350" cy="900300"/>
            </a:xfrm>
            <a:prstGeom prst="rect">
              <a:avLst/>
            </a:prstGeom>
            <a:noFill/>
            <a:ln>
              <a:noFill/>
            </a:ln>
          </p:spPr>
          <p:txBody>
            <a:bodyPr spcFirstLastPara="1" wrap="square" lIns="68575" tIns="34275" rIns="68575" bIns="34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2700" b="0" i="0" u="none" strike="noStrike" kern="0" cap="none" spc="0" normalizeH="0" baseline="0" noProof="0" dirty="0">
                  <a:ln>
                    <a:noFill/>
                  </a:ln>
                  <a:solidFill>
                    <a:srgbClr val="FFFFFF"/>
                  </a:solidFill>
                  <a:effectLst/>
                  <a:uLnTx/>
                  <a:uFillTx/>
                  <a:latin typeface="Tisa Sans Pro Light" panose="020B0504020201020104" pitchFamily="34" charset="0"/>
                  <a:ea typeface="+mn-ea"/>
                  <a:cs typeface="Arial"/>
                  <a:sym typeface="Arial"/>
                </a:rPr>
                <a:t>0% interest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2700" b="0" i="0" u="none" strike="noStrike" kern="0" cap="none" spc="0" normalizeH="0" baseline="0" noProof="0" dirty="0">
                  <a:ln>
                    <a:noFill/>
                  </a:ln>
                  <a:solidFill>
                    <a:srgbClr val="FFFFFF"/>
                  </a:solidFill>
                  <a:effectLst/>
                  <a:uLnTx/>
                  <a:uFillTx/>
                  <a:latin typeface="Tisa Sans Pro Light" panose="020B0504020201020104" pitchFamily="34" charset="0"/>
                  <a:ea typeface="+mn-ea"/>
                  <a:cs typeface="Arial"/>
                  <a:sym typeface="Arial"/>
                </a:rPr>
                <a:t>loans </a:t>
              </a:r>
              <a:endParaRPr kumimoji="0" sz="2700" b="0" i="0" u="none" strike="noStrike" kern="0" cap="none" spc="0" normalizeH="0" baseline="0" noProof="0" dirty="0">
                <a:ln>
                  <a:noFill/>
                </a:ln>
                <a:solidFill>
                  <a:srgbClr val="FFFFFF"/>
                </a:solidFill>
                <a:effectLst/>
                <a:uLnTx/>
                <a:uFillTx/>
                <a:latin typeface="Tisa Sans Pro Light" panose="020B0504020201020104" pitchFamily="34" charset="0"/>
                <a:ea typeface="+mn-ea"/>
                <a:cs typeface="Arial"/>
                <a:sym typeface="Arial"/>
              </a:endParaRPr>
            </a:p>
          </p:txBody>
        </p:sp>
      </p:grpSp>
      <p:sp>
        <p:nvSpPr>
          <p:cNvPr id="108" name="Google Shape;108;p21"/>
          <p:cNvSpPr txBox="1"/>
          <p:nvPr/>
        </p:nvSpPr>
        <p:spPr>
          <a:xfrm>
            <a:off x="7910534" y="3493855"/>
            <a:ext cx="2448901" cy="1543331"/>
          </a:xfrm>
          <a:prstGeom prst="rect">
            <a:avLst/>
          </a:prstGeom>
          <a:noFill/>
          <a:ln>
            <a:noFill/>
          </a:ln>
        </p:spPr>
        <p:txBody>
          <a:bodyPr spcFirstLastPara="1" wrap="square" lIns="68575" tIns="34275" rIns="68575" bIns="34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2700" b="0" i="0" u="none" strike="noStrike" kern="0" cap="none" spc="0" normalizeH="0" baseline="0" noProof="0" dirty="0">
                <a:ln>
                  <a:noFill/>
                </a:ln>
                <a:solidFill>
                  <a:srgbClr val="FFFFFF"/>
                </a:solidFill>
                <a:effectLst/>
                <a:uLnTx/>
                <a:uFillTx/>
                <a:latin typeface="Tisa Sans Pro Light" panose="020B0504020201020104" pitchFamily="34" charset="0"/>
                <a:ea typeface="+mn-ea"/>
                <a:cs typeface="Arial"/>
                <a:sym typeface="Arial"/>
              </a:rPr>
              <a:t>Blended (grants and loans)</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800" b="0" i="0" u="none" strike="noStrike" kern="0" cap="none" spc="0" normalizeH="0" baseline="0" noProof="0" dirty="0">
                <a:ln>
                  <a:noFill/>
                </a:ln>
                <a:solidFill>
                  <a:srgbClr val="FFFFFF"/>
                </a:solidFill>
                <a:effectLst/>
                <a:uLnTx/>
                <a:uFillTx/>
                <a:latin typeface="Tisa Sans Pro Light" panose="020B0504020201020104" pitchFamily="34" charset="0"/>
                <a:ea typeface="+mn-ea"/>
                <a:cs typeface="Arial"/>
                <a:sym typeface="Arial"/>
              </a:rPr>
              <a:t>Minimum loan</a:t>
            </a:r>
            <a:endParaRPr kumimoji="0" sz="1800" b="0" i="0" u="none" strike="noStrike" kern="0" cap="none" spc="0" normalizeH="0" baseline="0" noProof="0" dirty="0">
              <a:ln>
                <a:noFill/>
              </a:ln>
              <a:solidFill>
                <a:srgbClr val="FFFFFF"/>
              </a:solidFill>
              <a:effectLst/>
              <a:uLnTx/>
              <a:uFillTx/>
              <a:latin typeface="Tisa Sans Pro Light" panose="020B0504020201020104" pitchFamily="34" charset="0"/>
              <a:ea typeface="+mn-ea"/>
              <a:cs typeface="Arial"/>
              <a:sym typeface="Arial"/>
            </a:endParaRPr>
          </a:p>
        </p:txBody>
      </p:sp>
      <p:sp>
        <p:nvSpPr>
          <p:cNvPr id="109" name="Google Shape;109;p21"/>
          <p:cNvSpPr txBox="1"/>
          <p:nvPr/>
        </p:nvSpPr>
        <p:spPr>
          <a:xfrm>
            <a:off x="8241602" y="2203442"/>
            <a:ext cx="2581200" cy="10785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7500"/>
              <a:buFontTx/>
              <a:buNone/>
              <a:tabLst/>
              <a:defRPr/>
            </a:pPr>
            <a:r>
              <a:rPr kumimoji="0" lang="en-GB" sz="4800" b="0" i="0" u="none" strike="noStrike" kern="0" cap="none" spc="0" normalizeH="0" baseline="0" noProof="0" dirty="0">
                <a:ln>
                  <a:noFill/>
                </a:ln>
                <a:solidFill>
                  <a:srgbClr val="56B9CA"/>
                </a:solidFill>
                <a:effectLst/>
                <a:uLnTx/>
                <a:uFillTx/>
                <a:latin typeface="Tisa Sans Pro Light" panose="020B0504020201020104" pitchFamily="34" charset="0"/>
                <a:ea typeface="+mn-ea"/>
                <a:cs typeface="Arial"/>
                <a:sym typeface="Arial"/>
              </a:rPr>
              <a:t>£25k+</a:t>
            </a:r>
            <a:endParaRPr kumimoji="0" sz="4800" b="0" i="0" u="none" strike="noStrike" kern="0" cap="none" spc="0" normalizeH="0" baseline="0" noProof="0" dirty="0">
              <a:ln>
                <a:noFill/>
              </a:ln>
              <a:solidFill>
                <a:srgbClr val="56B9CA"/>
              </a:solidFill>
              <a:effectLst/>
              <a:uLnTx/>
              <a:uFillTx/>
              <a:latin typeface="Tisa Sans Pro Light" panose="020B0504020201020104" pitchFamily="34" charset="0"/>
              <a:ea typeface="+mn-ea"/>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1835700" y="1302275"/>
            <a:ext cx="8520600" cy="572700"/>
          </a:xfrm>
          <a:prstGeom prst="rect">
            <a:avLst/>
          </a:prstGeom>
        </p:spPr>
        <p:txBody>
          <a:bodyPr spcFirstLastPara="1" wrap="square" lIns="91425" tIns="91425" rIns="91425" bIns="91425" anchor="t" anchorCtr="0">
            <a:noAutofit/>
          </a:bodyPr>
          <a:lstStyle/>
          <a:p>
            <a:r>
              <a:rPr lang="en-GB" b="1" dirty="0">
                <a:solidFill>
                  <a:srgbClr val="005575"/>
                </a:solidFill>
              </a:rPr>
              <a:t>Grant Eligibility </a:t>
            </a:r>
            <a:r>
              <a:rPr lang="en-GB" b="1" dirty="0">
                <a:solidFill>
                  <a:srgbClr val="56B9CA"/>
                </a:solidFill>
              </a:rPr>
              <a:t>Criteria </a:t>
            </a:r>
            <a:endParaRPr b="1" dirty="0">
              <a:solidFill>
                <a:srgbClr val="56B9CA"/>
              </a:solidFill>
            </a:endParaRPr>
          </a:p>
        </p:txBody>
      </p:sp>
      <p:sp>
        <p:nvSpPr>
          <p:cNvPr id="115" name="Google Shape;115;p22"/>
          <p:cNvSpPr txBox="1">
            <a:spLocks noGrp="1"/>
          </p:cNvSpPr>
          <p:nvPr>
            <p:ph type="body" idx="1"/>
          </p:nvPr>
        </p:nvSpPr>
        <p:spPr>
          <a:xfrm>
            <a:off x="1671850" y="2109900"/>
            <a:ext cx="3999900" cy="3416400"/>
          </a:xfrm>
          <a:prstGeom prst="rect">
            <a:avLst/>
          </a:prstGeom>
        </p:spPr>
        <p:txBody>
          <a:bodyPr spcFirstLastPara="1" wrap="square" lIns="91425" tIns="91425" rIns="91425" bIns="91425" anchor="t" anchorCtr="0">
            <a:noAutofit/>
          </a:bodyPr>
          <a:lstStyle/>
          <a:p>
            <a:pPr marL="0" indent="0">
              <a:spcBef>
                <a:spcPts val="1200"/>
              </a:spcBef>
              <a:buNone/>
            </a:pPr>
            <a:endParaRPr sz="1200" b="1" dirty="0">
              <a:solidFill>
                <a:schemeClr val="dk1"/>
              </a:solidFill>
            </a:endParaRPr>
          </a:p>
          <a:p>
            <a:pPr>
              <a:spcBef>
                <a:spcPts val="1200"/>
              </a:spcBef>
              <a:buClr>
                <a:schemeClr val="dk1"/>
              </a:buClr>
            </a:pPr>
            <a:r>
              <a:rPr lang="en-GB" sz="2400" dirty="0">
                <a:solidFill>
                  <a:schemeClr val="bg1">
                    <a:lumMod val="50000"/>
                  </a:schemeClr>
                </a:solidFill>
              </a:rPr>
              <a:t>Income of &lt; £500K</a:t>
            </a:r>
            <a:endParaRPr sz="2400" dirty="0">
              <a:solidFill>
                <a:schemeClr val="bg1">
                  <a:lumMod val="50000"/>
                </a:schemeClr>
              </a:solidFill>
            </a:endParaRPr>
          </a:p>
          <a:p>
            <a:pPr>
              <a:buClr>
                <a:schemeClr val="dk1"/>
              </a:buClr>
            </a:pPr>
            <a:r>
              <a:rPr lang="en-GB" sz="2400" dirty="0">
                <a:solidFill>
                  <a:schemeClr val="bg1">
                    <a:lumMod val="50000"/>
                  </a:schemeClr>
                </a:solidFill>
              </a:rPr>
              <a:t>In a stable financial position prior to </a:t>
            </a:r>
            <a:r>
              <a:rPr lang="en-GB" sz="2400" dirty="0" err="1">
                <a:solidFill>
                  <a:schemeClr val="bg1">
                    <a:lumMod val="50000"/>
                  </a:schemeClr>
                </a:solidFill>
              </a:rPr>
              <a:t>Covid</a:t>
            </a:r>
            <a:endParaRPr sz="2400" dirty="0">
              <a:solidFill>
                <a:schemeClr val="bg1">
                  <a:lumMod val="50000"/>
                </a:schemeClr>
              </a:solidFill>
            </a:endParaRPr>
          </a:p>
          <a:p>
            <a:pPr>
              <a:buClr>
                <a:schemeClr val="dk1"/>
              </a:buClr>
            </a:pPr>
            <a:r>
              <a:rPr lang="en-GB" sz="2400" dirty="0">
                <a:solidFill>
                  <a:schemeClr val="bg1">
                    <a:lumMod val="50000"/>
                  </a:schemeClr>
                </a:solidFill>
              </a:rPr>
              <a:t>Cannot implement changes in recovery plan without funding</a:t>
            </a:r>
            <a:endParaRPr sz="2400" dirty="0">
              <a:solidFill>
                <a:schemeClr val="bg1">
                  <a:lumMod val="50000"/>
                </a:schemeClr>
              </a:solidFill>
            </a:endParaRPr>
          </a:p>
          <a:p>
            <a:pPr marL="0" indent="0">
              <a:spcBef>
                <a:spcPts val="1200"/>
              </a:spcBef>
              <a:buNone/>
            </a:pPr>
            <a:endParaRPr sz="1200" dirty="0">
              <a:solidFill>
                <a:schemeClr val="dk1"/>
              </a:solidFill>
            </a:endParaRPr>
          </a:p>
          <a:p>
            <a:pPr marL="0" indent="0">
              <a:spcBef>
                <a:spcPts val="1200"/>
              </a:spcBef>
              <a:buClr>
                <a:schemeClr val="dk1"/>
              </a:buClr>
              <a:buSzPts val="1100"/>
              <a:buNone/>
            </a:pPr>
            <a:endParaRPr sz="1200" b="1" dirty="0">
              <a:solidFill>
                <a:schemeClr val="dk1"/>
              </a:solidFill>
            </a:endParaRPr>
          </a:p>
          <a:p>
            <a:pPr marL="0" indent="0">
              <a:spcBef>
                <a:spcPts val="1200"/>
              </a:spcBef>
              <a:buClr>
                <a:schemeClr val="dk1"/>
              </a:buClr>
              <a:buSzPts val="1100"/>
              <a:buNone/>
            </a:pPr>
            <a:endParaRPr sz="1200" b="1" dirty="0">
              <a:solidFill>
                <a:schemeClr val="dk1"/>
              </a:solidFill>
            </a:endParaRPr>
          </a:p>
        </p:txBody>
      </p:sp>
      <p:sp>
        <p:nvSpPr>
          <p:cNvPr id="116" name="Google Shape;116;p22"/>
          <p:cNvSpPr txBox="1"/>
          <p:nvPr/>
        </p:nvSpPr>
        <p:spPr>
          <a:xfrm>
            <a:off x="1835700" y="1864550"/>
            <a:ext cx="4208400" cy="491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600" b="0"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rPr>
              <a:t>(In addition to programme eligibility criteria)</a:t>
            </a:r>
            <a:endParaRPr kumimoji="0" sz="1600" b="0"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endParaRPr>
          </a:p>
        </p:txBody>
      </p:sp>
      <p:pic>
        <p:nvPicPr>
          <p:cNvPr id="117" name="Google Shape;117;p22"/>
          <p:cNvPicPr preferRelativeResize="0"/>
          <p:nvPr/>
        </p:nvPicPr>
        <p:blipFill rotWithShape="1">
          <a:blip r:embed="rId3">
            <a:alphaModFix/>
          </a:blip>
          <a:srcRect l="34943" t="247" r="5105" b="-247"/>
          <a:stretch/>
        </p:blipFill>
        <p:spPr>
          <a:xfrm>
            <a:off x="6080651" y="857250"/>
            <a:ext cx="462545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1835700" y="1302275"/>
            <a:ext cx="8520600" cy="572700"/>
          </a:xfrm>
          <a:prstGeom prst="rect">
            <a:avLst/>
          </a:prstGeom>
        </p:spPr>
        <p:txBody>
          <a:bodyPr spcFirstLastPara="1" wrap="square" lIns="91425" tIns="91425" rIns="91425" bIns="91425" anchor="t" anchorCtr="0">
            <a:noAutofit/>
          </a:bodyPr>
          <a:lstStyle/>
          <a:p>
            <a:r>
              <a:rPr lang="en-GB" b="1" dirty="0">
                <a:solidFill>
                  <a:srgbClr val="005575"/>
                </a:solidFill>
              </a:rPr>
              <a:t>Funding</a:t>
            </a:r>
            <a:r>
              <a:rPr lang="en-GB" b="1" dirty="0"/>
              <a:t> </a:t>
            </a:r>
            <a:r>
              <a:rPr lang="en-GB" b="1" dirty="0">
                <a:solidFill>
                  <a:srgbClr val="56B9CA"/>
                </a:solidFill>
              </a:rPr>
              <a:t>Priorities</a:t>
            </a:r>
            <a:endParaRPr b="1" dirty="0">
              <a:solidFill>
                <a:srgbClr val="56B9CA"/>
              </a:solidFill>
            </a:endParaRPr>
          </a:p>
        </p:txBody>
      </p:sp>
      <p:sp>
        <p:nvSpPr>
          <p:cNvPr id="123" name="Google Shape;123;p23"/>
          <p:cNvSpPr txBox="1">
            <a:spLocks noGrp="1"/>
          </p:cNvSpPr>
          <p:nvPr>
            <p:ph type="body" idx="1"/>
          </p:nvPr>
        </p:nvSpPr>
        <p:spPr>
          <a:xfrm>
            <a:off x="2817437" y="2019200"/>
            <a:ext cx="2345800" cy="1135616"/>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GB" b="1" dirty="0">
                <a:solidFill>
                  <a:schemeClr val="bg1">
                    <a:lumMod val="50000"/>
                  </a:schemeClr>
                </a:solidFill>
              </a:rPr>
              <a:t>Organisations operating in areas or with individuals who have suffered disproportionately from the effects of </a:t>
            </a:r>
            <a:r>
              <a:rPr lang="en-GB" b="1" dirty="0" err="1">
                <a:solidFill>
                  <a:schemeClr val="bg1">
                    <a:lumMod val="50000"/>
                  </a:schemeClr>
                </a:solidFill>
              </a:rPr>
              <a:t>Covid</a:t>
            </a:r>
            <a:r>
              <a:rPr lang="en-GB" b="1" dirty="0">
                <a:solidFill>
                  <a:schemeClr val="bg1">
                    <a:lumMod val="50000"/>
                  </a:schemeClr>
                </a:solidFill>
              </a:rPr>
              <a:t> </a:t>
            </a:r>
            <a:endParaRPr b="1" dirty="0">
              <a:solidFill>
                <a:schemeClr val="bg1">
                  <a:lumMod val="50000"/>
                </a:schemeClr>
              </a:solidFill>
            </a:endParaRPr>
          </a:p>
          <a:p>
            <a:pPr marL="0" indent="0">
              <a:buClr>
                <a:schemeClr val="dk1"/>
              </a:buClr>
              <a:buSzPts val="1100"/>
              <a:buNone/>
            </a:pPr>
            <a:endParaRPr dirty="0">
              <a:solidFill>
                <a:schemeClr val="bg1">
                  <a:lumMod val="50000"/>
                </a:schemeClr>
              </a:solidFill>
            </a:endParaRPr>
          </a:p>
          <a:p>
            <a:pPr marL="0" indent="0">
              <a:buClr>
                <a:schemeClr val="dk1"/>
              </a:buClr>
              <a:buSzPts val="1100"/>
              <a:buNone/>
            </a:pPr>
            <a:endParaRPr dirty="0">
              <a:solidFill>
                <a:schemeClr val="bg1">
                  <a:lumMod val="50000"/>
                </a:schemeClr>
              </a:solidFill>
            </a:endParaRPr>
          </a:p>
          <a:p>
            <a:pPr marL="685800" indent="-228600">
              <a:buClr>
                <a:schemeClr val="dk1"/>
              </a:buClr>
              <a:buSzPts val="1100"/>
              <a:buNone/>
            </a:pPr>
            <a:endParaRPr sz="1100" dirty="0">
              <a:solidFill>
                <a:schemeClr val="dk1"/>
              </a:solidFill>
            </a:endParaRPr>
          </a:p>
          <a:p>
            <a:pPr marL="0" indent="0">
              <a:buClr>
                <a:schemeClr val="dk1"/>
              </a:buClr>
              <a:buSzPts val="1100"/>
              <a:buNone/>
            </a:pPr>
            <a:endParaRPr sz="1100" dirty="0">
              <a:solidFill>
                <a:schemeClr val="dk1"/>
              </a:solidFill>
            </a:endParaRPr>
          </a:p>
          <a:p>
            <a:pPr marL="0" indent="0">
              <a:spcBef>
                <a:spcPts val="2400"/>
              </a:spcBef>
              <a:buNone/>
            </a:pPr>
            <a:endParaRPr sz="1100" dirty="0">
              <a:solidFill>
                <a:schemeClr val="dk1"/>
              </a:solidFill>
            </a:endParaRPr>
          </a:p>
        </p:txBody>
      </p:sp>
      <p:sp>
        <p:nvSpPr>
          <p:cNvPr id="124" name="Google Shape;124;p23"/>
          <p:cNvSpPr txBox="1">
            <a:spLocks noGrp="1"/>
          </p:cNvSpPr>
          <p:nvPr>
            <p:ph type="body" idx="2"/>
          </p:nvPr>
        </p:nvSpPr>
        <p:spPr>
          <a:xfrm>
            <a:off x="5849947" y="3395325"/>
            <a:ext cx="3999900" cy="2082800"/>
          </a:xfrm>
          <a:prstGeom prst="rect">
            <a:avLst/>
          </a:prstGeom>
        </p:spPr>
        <p:txBody>
          <a:bodyPr spcFirstLastPara="1" wrap="square" lIns="91425" tIns="91425" rIns="91425" bIns="91425" anchor="t" anchorCtr="0">
            <a:noAutofit/>
          </a:bodyPr>
          <a:lstStyle/>
          <a:p>
            <a:pPr marL="0" indent="0">
              <a:spcBef>
                <a:spcPts val="2400"/>
              </a:spcBef>
              <a:buNone/>
            </a:pPr>
            <a:r>
              <a:rPr lang="en-GB" sz="1600" dirty="0">
                <a:solidFill>
                  <a:schemeClr val="bg1">
                    <a:lumMod val="50000"/>
                  </a:schemeClr>
                </a:solidFill>
              </a:rPr>
              <a:t>For example:</a:t>
            </a:r>
            <a:endParaRPr sz="1600" dirty="0">
              <a:solidFill>
                <a:schemeClr val="bg1">
                  <a:lumMod val="50000"/>
                </a:schemeClr>
              </a:solidFill>
            </a:endParaRPr>
          </a:p>
          <a:p>
            <a:pPr>
              <a:spcBef>
                <a:spcPts val="2400"/>
              </a:spcBef>
              <a:buClr>
                <a:schemeClr val="dk1"/>
              </a:buClr>
            </a:pPr>
            <a:r>
              <a:rPr lang="en-GB" dirty="0">
                <a:solidFill>
                  <a:schemeClr val="bg1">
                    <a:lumMod val="50000"/>
                  </a:schemeClr>
                </a:solidFill>
              </a:rPr>
              <a:t>those who were recommended to shield</a:t>
            </a:r>
            <a:endParaRPr dirty="0">
              <a:solidFill>
                <a:schemeClr val="bg1">
                  <a:lumMod val="50000"/>
                </a:schemeClr>
              </a:solidFill>
            </a:endParaRPr>
          </a:p>
          <a:p>
            <a:pPr>
              <a:buClr>
                <a:schemeClr val="dk1"/>
              </a:buClr>
            </a:pPr>
            <a:r>
              <a:rPr lang="en-GB" dirty="0">
                <a:solidFill>
                  <a:schemeClr val="bg1">
                    <a:lumMod val="50000"/>
                  </a:schemeClr>
                </a:solidFill>
              </a:rPr>
              <a:t>furthest away from the job market</a:t>
            </a:r>
            <a:endParaRPr dirty="0">
              <a:solidFill>
                <a:schemeClr val="bg1">
                  <a:lumMod val="50000"/>
                </a:schemeClr>
              </a:solidFill>
            </a:endParaRPr>
          </a:p>
          <a:p>
            <a:pPr marL="444500" indent="-285750">
              <a:buClr>
                <a:schemeClr val="dk1"/>
              </a:buClr>
              <a:buSzPts val="1100"/>
            </a:pPr>
            <a:r>
              <a:rPr lang="en-GB" dirty="0">
                <a:solidFill>
                  <a:schemeClr val="bg1">
                    <a:lumMod val="50000"/>
                  </a:schemeClr>
                </a:solidFill>
              </a:rPr>
              <a:t>encountering barriers due to physical/mental health</a:t>
            </a:r>
            <a:r>
              <a:rPr lang="en-GB" sz="1100" dirty="0">
                <a:solidFill>
                  <a:schemeClr val="bg1">
                    <a:lumMod val="50000"/>
                  </a:schemeClr>
                </a:solidFill>
              </a:rPr>
              <a:t> </a:t>
            </a:r>
            <a:endParaRPr dirty="0">
              <a:solidFill>
                <a:schemeClr val="bg1">
                  <a:lumMod val="50000"/>
                </a:schemeClr>
              </a:solidFill>
            </a:endParaRPr>
          </a:p>
        </p:txBody>
      </p:sp>
      <p:sp>
        <p:nvSpPr>
          <p:cNvPr id="5" name="Rectangle 4"/>
          <p:cNvSpPr/>
          <p:nvPr/>
        </p:nvSpPr>
        <p:spPr>
          <a:xfrm>
            <a:off x="2101727" y="1973352"/>
            <a:ext cx="65274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w="10160">
                  <a:solidFill>
                    <a:srgbClr val="0097A7"/>
                  </a:solidFill>
                  <a:prstDash val="solid"/>
                </a:ln>
                <a:solidFill>
                  <a:srgbClr val="56B9CA"/>
                </a:solidFill>
                <a:effectLst/>
                <a:uLnTx/>
                <a:uFillTx/>
                <a:latin typeface="Tisa Sans Pro Light" panose="020B0504020201020104" pitchFamily="34" charset="0"/>
                <a:ea typeface="+mn-ea"/>
                <a:cs typeface="Arial"/>
                <a:sym typeface="Arial"/>
              </a:rPr>
              <a:t>01</a:t>
            </a:r>
          </a:p>
        </p:txBody>
      </p:sp>
      <p:sp>
        <p:nvSpPr>
          <p:cNvPr id="6" name="Google Shape;123;p23"/>
          <p:cNvSpPr txBox="1">
            <a:spLocks/>
          </p:cNvSpPr>
          <p:nvPr/>
        </p:nvSpPr>
        <p:spPr>
          <a:xfrm>
            <a:off x="2079284" y="3543300"/>
            <a:ext cx="3999900" cy="14029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lang="en-US" sz="1400" b="0" i="0" u="none" strike="noStrike" kern="0" cap="none" spc="0" normalizeH="0" baseline="0" noProof="0" dirty="0">
              <a:ln>
                <a:noFill/>
              </a:ln>
              <a:solidFill>
                <a:srgbClr val="FFFFFF">
                  <a:lumMod val="50000"/>
                </a:srgbClr>
              </a:solidFill>
              <a:effectLst/>
              <a:uLnTx/>
              <a:uFillTx/>
              <a:latin typeface="Tisa Sans Pro Light" panose="020B0504020201020104" pitchFamily="34" charset="0"/>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600" b="0" i="0" u="none" strike="noStrike" kern="0" cap="none" spc="0" normalizeH="0" baseline="0" noProof="0" dirty="0">
                <a:ln>
                  <a:noFill/>
                </a:ln>
                <a:solidFill>
                  <a:srgbClr val="FFFFFF">
                    <a:lumMod val="50000"/>
                  </a:srgbClr>
                </a:solidFill>
                <a:effectLst/>
                <a:uLnTx/>
                <a:uFillTx/>
                <a:latin typeface="Tisa Sans Pro Light" panose="020B0504020201020104" pitchFamily="34" charset="0"/>
                <a:cs typeface="Arial"/>
                <a:sym typeface="Arial"/>
              </a:rPr>
              <a:t>For example:</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lang="en-US" sz="1400" b="0" i="0" u="none" strike="noStrike" kern="0" cap="none" spc="0" normalizeH="0" baseline="0" noProof="0" dirty="0">
              <a:ln>
                <a:noFill/>
              </a:ln>
              <a:solidFill>
                <a:srgbClr val="FFFFFF">
                  <a:lumMod val="50000"/>
                </a:srgbClr>
              </a:solidFill>
              <a:effectLst/>
              <a:uLnTx/>
              <a:uFillTx/>
              <a:latin typeface="Tisa Sans Pro Light" panose="020B0504020201020104" pitchFamily="34" charset="0"/>
              <a:cs typeface="Arial"/>
              <a:sym typeface="Arial"/>
            </a:endParaRPr>
          </a:p>
          <a:p>
            <a:pPr marL="457200" marR="0" lvl="0" indent="-317500" algn="l" defTabSz="914400" rtl="0" eaLnBrk="1" fontAlgn="auto" latinLnBrk="0" hangingPunct="1">
              <a:lnSpc>
                <a:spcPct val="115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solidFill>
                  <a:srgbClr val="FFFFFF">
                    <a:lumMod val="50000"/>
                  </a:srgbClr>
                </a:solidFill>
                <a:effectLst/>
                <a:uLnTx/>
                <a:uFillTx/>
                <a:latin typeface="Tisa Sans Pro Light" panose="020B0504020201020104" pitchFamily="34" charset="0"/>
                <a:cs typeface="Arial"/>
                <a:sym typeface="Arial"/>
              </a:rPr>
              <a:t>areas of relative deprivation</a:t>
            </a:r>
          </a:p>
          <a:p>
            <a:pPr marL="457200" marR="0" lvl="0" indent="-317500" algn="l" defTabSz="914400" rtl="0" eaLnBrk="1" fontAlgn="auto" latinLnBrk="0" hangingPunct="1">
              <a:lnSpc>
                <a:spcPct val="115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solidFill>
                  <a:srgbClr val="FFFFFF">
                    <a:lumMod val="50000"/>
                  </a:srgbClr>
                </a:solidFill>
                <a:effectLst/>
                <a:uLnTx/>
                <a:uFillTx/>
                <a:latin typeface="Tisa Sans Pro Light" panose="020B0504020201020104" pitchFamily="34" charset="0"/>
                <a:cs typeface="Arial"/>
                <a:sym typeface="Arial"/>
              </a:rPr>
              <a:t>individuals experiencing isolation</a:t>
            </a:r>
          </a:p>
          <a:p>
            <a:pPr marL="457200" marR="0" lvl="0" indent="-317500" algn="l" defTabSz="914400" rtl="0" eaLnBrk="1" fontAlgn="auto" latinLnBrk="0" hangingPunct="1">
              <a:lnSpc>
                <a:spcPct val="115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solidFill>
                  <a:srgbClr val="FFFFFF">
                    <a:lumMod val="50000"/>
                  </a:srgbClr>
                </a:solidFill>
                <a:effectLst/>
                <a:uLnTx/>
                <a:uFillTx/>
                <a:latin typeface="Tisa Sans Pro Light" panose="020B0504020201020104" pitchFamily="34" charset="0"/>
                <a:cs typeface="Arial"/>
                <a:sym typeface="Arial"/>
              </a:rPr>
              <a:t>those who have been pushed into crisis due to the pandemic</a:t>
            </a:r>
          </a:p>
          <a:p>
            <a:pPr marL="685800" marR="0" lvl="0" indent="-228600" algn="l"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lang="en-US" sz="1100" b="0" i="0" u="none" strike="noStrike" kern="0" cap="none" spc="0" normalizeH="0" baseline="0" noProof="0" dirty="0">
              <a:ln>
                <a:noFill/>
              </a:ln>
              <a:solidFill>
                <a:srgbClr val="000000"/>
              </a:solidFill>
              <a:effectLst/>
              <a:uLnTx/>
              <a:uFillTx/>
              <a:latin typeface="Tisa Sans Pro Light" panose="020B0504020201020104" pitchFamily="34" charset="0"/>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lang="en-US" sz="1100" b="0" i="0" u="none" strike="noStrike" kern="0" cap="none" spc="0" normalizeH="0" baseline="0" noProof="0" dirty="0">
              <a:ln>
                <a:noFill/>
              </a:ln>
              <a:solidFill>
                <a:srgbClr val="000000"/>
              </a:solidFill>
              <a:effectLst/>
              <a:uLnTx/>
              <a:uFillTx/>
              <a:latin typeface="Tisa Sans Pro Light" panose="020B0504020201020104" pitchFamily="34" charset="0"/>
              <a:cs typeface="Arial"/>
              <a:sym typeface="Arial"/>
            </a:endParaRPr>
          </a:p>
          <a:p>
            <a:pPr marL="0" marR="0" lvl="0" indent="0" algn="l" defTabSz="914400" rtl="0" eaLnBrk="1" fontAlgn="auto" latinLnBrk="0" hangingPunct="1">
              <a:lnSpc>
                <a:spcPct val="115000"/>
              </a:lnSpc>
              <a:spcBef>
                <a:spcPts val="2400"/>
              </a:spcBef>
              <a:spcAft>
                <a:spcPts val="0"/>
              </a:spcAft>
              <a:buClr>
                <a:srgbClr val="595959"/>
              </a:buClr>
              <a:buSzPts val="1400"/>
              <a:buFont typeface="Arial"/>
              <a:buNone/>
              <a:tabLst/>
              <a:defRPr/>
            </a:pPr>
            <a:endParaRPr kumimoji="0" lang="en-US" sz="1100" b="0" i="0" u="none" strike="noStrike" kern="0" cap="none" spc="0" normalizeH="0" baseline="0" noProof="0" dirty="0">
              <a:ln>
                <a:noFill/>
              </a:ln>
              <a:solidFill>
                <a:srgbClr val="000000"/>
              </a:solidFill>
              <a:effectLst/>
              <a:uLnTx/>
              <a:uFillTx/>
              <a:latin typeface="Tisa Sans Pro Light" panose="020B0504020201020104" pitchFamily="34" charset="0"/>
              <a:cs typeface="Arial"/>
              <a:sym typeface="Arial"/>
            </a:endParaRPr>
          </a:p>
        </p:txBody>
      </p:sp>
      <p:sp>
        <p:nvSpPr>
          <p:cNvPr id="7" name="Rectangle 6"/>
          <p:cNvSpPr/>
          <p:nvPr/>
        </p:nvSpPr>
        <p:spPr>
          <a:xfrm>
            <a:off x="5872390" y="1973352"/>
            <a:ext cx="652743" cy="646331"/>
          </a:xfrm>
          <a:prstGeom prst="rect">
            <a:avLst/>
          </a:prstGeom>
          <a:noFill/>
          <a:ln>
            <a:no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w="10160">
                  <a:solidFill>
                    <a:srgbClr val="0097A7"/>
                  </a:solidFill>
                  <a:prstDash val="solid"/>
                </a:ln>
                <a:solidFill>
                  <a:srgbClr val="56B9CA"/>
                </a:solidFill>
                <a:effectLst/>
                <a:uLnTx/>
                <a:uFillTx/>
                <a:latin typeface="Tisa Sans Pro Light" panose="020B0504020201020104" pitchFamily="34" charset="0"/>
                <a:ea typeface="+mn-ea"/>
                <a:cs typeface="Arial"/>
                <a:sym typeface="Arial"/>
              </a:rPr>
              <a:t>02</a:t>
            </a:r>
          </a:p>
        </p:txBody>
      </p:sp>
      <p:sp>
        <p:nvSpPr>
          <p:cNvPr id="8" name="Google Shape;124;p23"/>
          <p:cNvSpPr txBox="1">
            <a:spLocks/>
          </p:cNvSpPr>
          <p:nvPr/>
        </p:nvSpPr>
        <p:spPr>
          <a:xfrm>
            <a:off x="6568262" y="2019202"/>
            <a:ext cx="2670199" cy="15335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0"/>
              </a:spcAft>
              <a:buClr>
                <a:srgbClr val="595959"/>
              </a:buClr>
              <a:buSzPts val="1400"/>
              <a:buFont typeface="Arial"/>
              <a:buNone/>
              <a:tabLst/>
              <a:defRPr/>
            </a:pPr>
            <a:r>
              <a:rPr kumimoji="0" lang="en-US" sz="1400" b="1" i="0" u="none" strike="noStrike" kern="0" cap="none" spc="0" normalizeH="0" baseline="0" noProof="0" dirty="0" err="1">
                <a:ln>
                  <a:noFill/>
                </a:ln>
                <a:solidFill>
                  <a:srgbClr val="FFFFFF">
                    <a:lumMod val="50000"/>
                  </a:srgbClr>
                </a:solidFill>
                <a:effectLst/>
                <a:uLnTx/>
                <a:uFillTx/>
                <a:latin typeface="Tisa Sans Pro Light" panose="020B0504020201020104" pitchFamily="34" charset="0"/>
                <a:cs typeface="Arial"/>
                <a:sym typeface="Arial"/>
              </a:rPr>
              <a:t>Organisations</a:t>
            </a:r>
            <a:r>
              <a:rPr kumimoji="0" lang="en-US" sz="14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cs typeface="Arial"/>
                <a:sym typeface="Arial"/>
              </a:rPr>
              <a:t> working with people who have protected characteristics or the most vulnerable. </a:t>
            </a:r>
          </a:p>
          <a:p>
            <a:pPr marL="0" marR="0" lvl="0" indent="0" algn="l" defTabSz="914400" rtl="0" eaLnBrk="1" fontAlgn="auto" latinLnBrk="0" hangingPunct="1">
              <a:lnSpc>
                <a:spcPct val="115000"/>
              </a:lnSpc>
              <a:spcBef>
                <a:spcPts val="2400"/>
              </a:spcBef>
              <a:spcAft>
                <a:spcPts val="0"/>
              </a:spcAft>
              <a:buClr>
                <a:srgbClr val="595959"/>
              </a:buClr>
              <a:buSzPts val="1400"/>
              <a:buFont typeface="Arial"/>
              <a:buNone/>
              <a:tabLst/>
              <a:defRPr/>
            </a:pPr>
            <a:endParaRPr kumimoji="0" lang="en-US" sz="1400" b="0" i="0" u="none" strike="noStrike" kern="0" cap="none" spc="0" normalizeH="0" baseline="0" noProof="0" dirty="0">
              <a:ln>
                <a:noFill/>
              </a:ln>
              <a:solidFill>
                <a:srgbClr val="FFFFFF">
                  <a:lumMod val="50000"/>
                </a:srgbClr>
              </a:solidFill>
              <a:effectLst/>
              <a:uLnTx/>
              <a:uFillTx/>
              <a:latin typeface="Tisa Sans Pro Light" panose="020B0504020201020104" pitchFamily="34" charset="0"/>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37" name="Google Shape;137;p24"/>
          <p:cNvPicPr preferRelativeResize="0"/>
          <p:nvPr/>
        </p:nvPicPr>
        <p:blipFill>
          <a:blip r:embed="rId3">
            <a:alphaModFix/>
          </a:blip>
          <a:stretch>
            <a:fillRect/>
          </a:stretch>
        </p:blipFill>
        <p:spPr>
          <a:xfrm>
            <a:off x="3837385" y="3697272"/>
            <a:ext cx="1372790" cy="1444175"/>
          </a:xfrm>
          <a:prstGeom prst="rect">
            <a:avLst/>
          </a:prstGeom>
          <a:noFill/>
          <a:ln>
            <a:noFill/>
          </a:ln>
        </p:spPr>
      </p:pic>
      <p:sp>
        <p:nvSpPr>
          <p:cNvPr id="129" name="Google Shape;129;p24"/>
          <p:cNvSpPr txBox="1">
            <a:spLocks noGrp="1"/>
          </p:cNvSpPr>
          <p:nvPr>
            <p:ph type="title"/>
          </p:nvPr>
        </p:nvSpPr>
        <p:spPr>
          <a:xfrm>
            <a:off x="1835700" y="1302275"/>
            <a:ext cx="8520600" cy="572700"/>
          </a:xfrm>
          <a:prstGeom prst="rect">
            <a:avLst/>
          </a:prstGeom>
        </p:spPr>
        <p:txBody>
          <a:bodyPr spcFirstLastPara="1" wrap="square" lIns="91425" tIns="91425" rIns="91425" bIns="91425" anchor="t" anchorCtr="0">
            <a:noAutofit/>
          </a:bodyPr>
          <a:lstStyle/>
          <a:p>
            <a:r>
              <a:rPr lang="en-GB" b="1" dirty="0">
                <a:solidFill>
                  <a:srgbClr val="005575"/>
                </a:solidFill>
              </a:rPr>
              <a:t>Eligible</a:t>
            </a:r>
            <a:r>
              <a:rPr lang="en-GB" b="1" dirty="0"/>
              <a:t> </a:t>
            </a:r>
            <a:r>
              <a:rPr lang="en-GB" b="1" dirty="0">
                <a:solidFill>
                  <a:srgbClr val="56B9CA"/>
                </a:solidFill>
              </a:rPr>
              <a:t>Costs</a:t>
            </a:r>
            <a:endParaRPr b="1" dirty="0">
              <a:solidFill>
                <a:srgbClr val="56B9CA"/>
              </a:solidFill>
            </a:endParaRPr>
          </a:p>
        </p:txBody>
      </p:sp>
      <p:sp>
        <p:nvSpPr>
          <p:cNvPr id="130" name="Google Shape;130;p24"/>
          <p:cNvSpPr txBox="1">
            <a:spLocks noGrp="1"/>
          </p:cNvSpPr>
          <p:nvPr>
            <p:ph type="body" idx="1"/>
          </p:nvPr>
        </p:nvSpPr>
        <p:spPr>
          <a:xfrm>
            <a:off x="6203925" y="4924417"/>
            <a:ext cx="2047800" cy="716700"/>
          </a:xfrm>
          <a:prstGeom prst="rect">
            <a:avLst/>
          </a:prstGeom>
        </p:spPr>
        <p:txBody>
          <a:bodyPr spcFirstLastPara="1" wrap="square" lIns="91425" tIns="91425" rIns="91425" bIns="91425" anchor="t" anchorCtr="0">
            <a:noAutofit/>
          </a:bodyPr>
          <a:lstStyle/>
          <a:p>
            <a:pPr marL="0" indent="0" algn="ctr">
              <a:buClr>
                <a:schemeClr val="dk1"/>
              </a:buClr>
              <a:buSzPts val="1100"/>
              <a:buNone/>
            </a:pPr>
            <a:r>
              <a:rPr lang="en-GB" sz="1400" b="1" dirty="0">
                <a:solidFill>
                  <a:schemeClr val="bg1">
                    <a:lumMod val="50000"/>
                  </a:schemeClr>
                </a:solidFill>
              </a:rPr>
              <a:t>Stock or materials </a:t>
            </a:r>
            <a:endParaRPr sz="1400" b="1" dirty="0">
              <a:solidFill>
                <a:schemeClr val="bg1">
                  <a:lumMod val="50000"/>
                </a:schemeClr>
              </a:solidFill>
            </a:endParaRPr>
          </a:p>
          <a:p>
            <a:pPr marL="0" indent="0">
              <a:spcBef>
                <a:spcPts val="1200"/>
              </a:spcBef>
              <a:spcAft>
                <a:spcPts val="1200"/>
              </a:spcAft>
              <a:buClr>
                <a:schemeClr val="dk1"/>
              </a:buClr>
              <a:buSzPts val="1100"/>
              <a:buNone/>
            </a:pPr>
            <a:endParaRPr sz="2000" b="1" dirty="0">
              <a:solidFill>
                <a:schemeClr val="bg1">
                  <a:lumMod val="50000"/>
                </a:schemeClr>
              </a:solidFill>
            </a:endParaRPr>
          </a:p>
        </p:txBody>
      </p:sp>
      <p:sp>
        <p:nvSpPr>
          <p:cNvPr id="131" name="Google Shape;131;p24"/>
          <p:cNvSpPr txBox="1"/>
          <p:nvPr/>
        </p:nvSpPr>
        <p:spPr>
          <a:xfrm>
            <a:off x="5356850" y="2004950"/>
            <a:ext cx="851100" cy="917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9000" b="0" i="0" u="none" strike="noStrike" kern="0" cap="none" spc="0" normalizeH="0" baseline="0" noProof="0" dirty="0">
                <a:ln>
                  <a:noFill/>
                </a:ln>
                <a:solidFill>
                  <a:srgbClr val="000000"/>
                </a:solidFill>
                <a:effectLst/>
                <a:uLnTx/>
                <a:uFillTx/>
                <a:latin typeface="Tisa Sans Pro Light" panose="020B0504020201020104" pitchFamily="34" charset="0"/>
                <a:ea typeface="+mn-ea"/>
                <a:cs typeface="Arial"/>
                <a:sym typeface="Arial"/>
              </a:rPr>
              <a:t>£</a:t>
            </a:r>
            <a:endParaRPr kumimoji="0" sz="9000" b="0" i="0" u="none" strike="noStrike" kern="0" cap="none" spc="0" normalizeH="0" baseline="0" noProof="0" dirty="0">
              <a:ln>
                <a:noFill/>
              </a:ln>
              <a:solidFill>
                <a:srgbClr val="000000"/>
              </a:solidFill>
              <a:effectLst/>
              <a:uLnTx/>
              <a:uFillTx/>
              <a:latin typeface="Tisa Sans Pro Light" panose="020B0504020201020104" pitchFamily="34" charset="0"/>
              <a:ea typeface="+mn-ea"/>
              <a:cs typeface="Arial"/>
              <a:sym typeface="Arial"/>
            </a:endParaRPr>
          </a:p>
        </p:txBody>
      </p:sp>
      <p:pic>
        <p:nvPicPr>
          <p:cNvPr id="132" name="Google Shape;132;p24"/>
          <p:cNvPicPr preferRelativeResize="0"/>
          <p:nvPr/>
        </p:nvPicPr>
        <p:blipFill rotWithShape="1">
          <a:blip r:embed="rId4">
            <a:alphaModFix/>
          </a:blip>
          <a:srcRect t="17244" b="26401"/>
          <a:stretch/>
        </p:blipFill>
        <p:spPr>
          <a:xfrm>
            <a:off x="7663828" y="1674961"/>
            <a:ext cx="2136283" cy="1803250"/>
          </a:xfrm>
          <a:prstGeom prst="rect">
            <a:avLst/>
          </a:prstGeom>
          <a:noFill/>
          <a:ln>
            <a:noFill/>
          </a:ln>
        </p:spPr>
      </p:pic>
      <p:pic>
        <p:nvPicPr>
          <p:cNvPr id="133" name="Google Shape;133;p24"/>
          <p:cNvPicPr preferRelativeResize="0"/>
          <p:nvPr/>
        </p:nvPicPr>
        <p:blipFill rotWithShape="1">
          <a:blip r:embed="rId5">
            <a:alphaModFix/>
          </a:blip>
          <a:srcRect l="9551" t="29410" r="57670" b="29850"/>
          <a:stretch/>
        </p:blipFill>
        <p:spPr>
          <a:xfrm>
            <a:off x="2477550" y="2115950"/>
            <a:ext cx="1323974" cy="1234226"/>
          </a:xfrm>
          <a:prstGeom prst="rect">
            <a:avLst/>
          </a:prstGeom>
          <a:noFill/>
          <a:ln>
            <a:noFill/>
          </a:ln>
        </p:spPr>
      </p:pic>
      <p:sp>
        <p:nvSpPr>
          <p:cNvPr id="134" name="Google Shape;134;p24"/>
          <p:cNvSpPr txBox="1"/>
          <p:nvPr/>
        </p:nvSpPr>
        <p:spPr>
          <a:xfrm>
            <a:off x="2169500" y="3429000"/>
            <a:ext cx="2047800" cy="521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6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rPr>
              <a:t>Adapting Premises</a:t>
            </a:r>
            <a:endParaRPr kumimoji="0" sz="16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endParaRPr>
          </a:p>
        </p:txBody>
      </p:sp>
      <p:sp>
        <p:nvSpPr>
          <p:cNvPr id="135" name="Google Shape;135;p24"/>
          <p:cNvSpPr txBox="1"/>
          <p:nvPr/>
        </p:nvSpPr>
        <p:spPr>
          <a:xfrm>
            <a:off x="4758500" y="3429000"/>
            <a:ext cx="2047800" cy="521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6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rPr>
              <a:t>Staff Salaries</a:t>
            </a:r>
            <a:endParaRPr kumimoji="0" sz="16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endParaRPr>
          </a:p>
        </p:txBody>
      </p:sp>
      <p:sp>
        <p:nvSpPr>
          <p:cNvPr id="136" name="Google Shape;136;p24"/>
          <p:cNvSpPr txBox="1"/>
          <p:nvPr/>
        </p:nvSpPr>
        <p:spPr>
          <a:xfrm>
            <a:off x="7708063" y="3429000"/>
            <a:ext cx="2047800" cy="521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6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rPr>
              <a:t>Short-term staff</a:t>
            </a:r>
            <a:endParaRPr kumimoji="0" sz="16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endParaRPr>
          </a:p>
        </p:txBody>
      </p:sp>
      <p:sp>
        <p:nvSpPr>
          <p:cNvPr id="138" name="Google Shape;138;p24"/>
          <p:cNvSpPr txBox="1"/>
          <p:nvPr/>
        </p:nvSpPr>
        <p:spPr>
          <a:xfrm>
            <a:off x="3499875" y="4876800"/>
            <a:ext cx="2047800" cy="521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6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rPr>
              <a:t>Capital Expenditure</a:t>
            </a:r>
            <a:endParaRPr kumimoji="0" sz="16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endParaRPr>
          </a:p>
        </p:txBody>
      </p:sp>
      <p:pic>
        <p:nvPicPr>
          <p:cNvPr id="139" name="Google Shape;139;p24"/>
          <p:cNvPicPr preferRelativeResize="0"/>
          <p:nvPr/>
        </p:nvPicPr>
        <p:blipFill>
          <a:blip r:embed="rId6">
            <a:alphaModFix/>
          </a:blip>
          <a:stretch>
            <a:fillRect/>
          </a:stretch>
        </p:blipFill>
        <p:spPr>
          <a:xfrm>
            <a:off x="6643450" y="3755675"/>
            <a:ext cx="1168750" cy="1168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1835700" y="1302275"/>
            <a:ext cx="8520600" cy="572700"/>
          </a:xfrm>
          <a:prstGeom prst="rect">
            <a:avLst/>
          </a:prstGeom>
        </p:spPr>
        <p:txBody>
          <a:bodyPr spcFirstLastPara="1" wrap="square" lIns="91425" tIns="91425" rIns="91425" bIns="91425" anchor="t" anchorCtr="0">
            <a:noAutofit/>
          </a:bodyPr>
          <a:lstStyle/>
          <a:p>
            <a:r>
              <a:rPr lang="en-GB" b="1" dirty="0">
                <a:solidFill>
                  <a:srgbClr val="005575"/>
                </a:solidFill>
              </a:rPr>
              <a:t>Ineligible </a:t>
            </a:r>
            <a:r>
              <a:rPr lang="en-GB" b="1" dirty="0">
                <a:solidFill>
                  <a:srgbClr val="56B9CA"/>
                </a:solidFill>
              </a:rPr>
              <a:t>Costs</a:t>
            </a:r>
            <a:endParaRPr b="1" dirty="0">
              <a:solidFill>
                <a:srgbClr val="56B9CA"/>
              </a:solidFill>
            </a:endParaRPr>
          </a:p>
        </p:txBody>
      </p:sp>
      <p:sp>
        <p:nvSpPr>
          <p:cNvPr id="145" name="Google Shape;145;p25"/>
          <p:cNvSpPr/>
          <p:nvPr/>
        </p:nvSpPr>
        <p:spPr>
          <a:xfrm>
            <a:off x="1835700" y="1986963"/>
            <a:ext cx="321600" cy="306900"/>
          </a:xfrm>
          <a:prstGeom prst="mathMultiply">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Tisa Sans Pro Light" panose="020B0504020201020104" pitchFamily="34" charset="0"/>
              <a:ea typeface="+mn-ea"/>
              <a:cs typeface="Arial"/>
              <a:sym typeface="Arial"/>
            </a:endParaRPr>
          </a:p>
        </p:txBody>
      </p:sp>
      <p:sp>
        <p:nvSpPr>
          <p:cNvPr id="146" name="Google Shape;146;p25"/>
          <p:cNvSpPr txBox="1"/>
          <p:nvPr/>
        </p:nvSpPr>
        <p:spPr>
          <a:xfrm>
            <a:off x="2157300" y="2084950"/>
            <a:ext cx="5903400" cy="3069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6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rPr>
              <a:t>Lost income from previously planned events/ projected loss of revenue</a:t>
            </a:r>
            <a:endParaRPr kumimoji="0" sz="16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endParaRPr>
          </a:p>
        </p:txBody>
      </p:sp>
      <p:sp>
        <p:nvSpPr>
          <p:cNvPr id="147" name="Google Shape;147;p25"/>
          <p:cNvSpPr/>
          <p:nvPr/>
        </p:nvSpPr>
        <p:spPr>
          <a:xfrm>
            <a:off x="1835700" y="2749864"/>
            <a:ext cx="321600" cy="306900"/>
          </a:xfrm>
          <a:prstGeom prst="mathMultiply">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Tisa Sans Pro Light" panose="020B0504020201020104" pitchFamily="34" charset="0"/>
              <a:ea typeface="+mn-ea"/>
              <a:cs typeface="Arial"/>
              <a:sym typeface="Arial"/>
            </a:endParaRPr>
          </a:p>
        </p:txBody>
      </p:sp>
      <p:sp>
        <p:nvSpPr>
          <p:cNvPr id="148" name="Google Shape;148;p25"/>
          <p:cNvSpPr/>
          <p:nvPr/>
        </p:nvSpPr>
        <p:spPr>
          <a:xfrm>
            <a:off x="1835700" y="3368745"/>
            <a:ext cx="321600" cy="306900"/>
          </a:xfrm>
          <a:prstGeom prst="mathMultiply">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Tisa Sans Pro Light" panose="020B0504020201020104" pitchFamily="34" charset="0"/>
              <a:ea typeface="+mn-ea"/>
              <a:cs typeface="Arial"/>
              <a:sym typeface="Arial"/>
            </a:endParaRPr>
          </a:p>
        </p:txBody>
      </p:sp>
      <p:sp>
        <p:nvSpPr>
          <p:cNvPr id="149" name="Google Shape;149;p25"/>
          <p:cNvSpPr txBox="1"/>
          <p:nvPr/>
        </p:nvSpPr>
        <p:spPr>
          <a:xfrm>
            <a:off x="2157300" y="2763425"/>
            <a:ext cx="4171800" cy="3069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6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rPr>
              <a:t>Staff costs associated with service delivery</a:t>
            </a:r>
            <a:endParaRPr kumimoji="0" sz="16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endParaRPr>
          </a:p>
        </p:txBody>
      </p:sp>
      <p:sp>
        <p:nvSpPr>
          <p:cNvPr id="150" name="Google Shape;150;p25"/>
          <p:cNvSpPr txBox="1"/>
          <p:nvPr/>
        </p:nvSpPr>
        <p:spPr>
          <a:xfrm>
            <a:off x="2157300" y="3350900"/>
            <a:ext cx="4171800" cy="3069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6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rPr>
              <a:t>Any retrospective costs</a:t>
            </a:r>
            <a:endParaRPr kumimoji="0" sz="16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endParaRPr>
          </a:p>
        </p:txBody>
      </p:sp>
      <p:sp>
        <p:nvSpPr>
          <p:cNvPr id="151" name="Google Shape;151;p25"/>
          <p:cNvSpPr/>
          <p:nvPr/>
        </p:nvSpPr>
        <p:spPr>
          <a:xfrm>
            <a:off x="1842025" y="3873585"/>
            <a:ext cx="321600" cy="306900"/>
          </a:xfrm>
          <a:prstGeom prst="mathMultiply">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Tisa Sans Pro Light" panose="020B0504020201020104" pitchFamily="34" charset="0"/>
              <a:ea typeface="+mn-ea"/>
              <a:cs typeface="Arial"/>
              <a:sym typeface="Arial"/>
            </a:endParaRPr>
          </a:p>
        </p:txBody>
      </p:sp>
      <p:sp>
        <p:nvSpPr>
          <p:cNvPr id="152" name="Google Shape;152;p25"/>
          <p:cNvSpPr txBox="1"/>
          <p:nvPr/>
        </p:nvSpPr>
        <p:spPr>
          <a:xfrm>
            <a:off x="2157300" y="3878150"/>
            <a:ext cx="4171800" cy="3069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6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rPr>
              <a:t>Any historical debt</a:t>
            </a:r>
            <a:endParaRPr kumimoji="0" sz="16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endParaRPr>
          </a:p>
        </p:txBody>
      </p:sp>
      <p:sp>
        <p:nvSpPr>
          <p:cNvPr id="153" name="Google Shape;153;p25"/>
          <p:cNvSpPr/>
          <p:nvPr/>
        </p:nvSpPr>
        <p:spPr>
          <a:xfrm>
            <a:off x="1835700" y="4308773"/>
            <a:ext cx="321600" cy="306900"/>
          </a:xfrm>
          <a:prstGeom prst="mathMultiply">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Tisa Sans Pro Light" panose="020B0504020201020104" pitchFamily="34" charset="0"/>
              <a:ea typeface="+mn-ea"/>
              <a:cs typeface="Arial"/>
              <a:sym typeface="Arial"/>
            </a:endParaRPr>
          </a:p>
        </p:txBody>
      </p:sp>
      <p:sp>
        <p:nvSpPr>
          <p:cNvPr id="154" name="Google Shape;154;p25"/>
          <p:cNvSpPr txBox="1"/>
          <p:nvPr/>
        </p:nvSpPr>
        <p:spPr>
          <a:xfrm>
            <a:off x="2157300" y="4405400"/>
            <a:ext cx="5837700" cy="3069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6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rPr>
              <a:t>Activities and goods related to current delivery or emergency support</a:t>
            </a:r>
            <a:endParaRPr kumimoji="0" sz="16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endParaRPr>
          </a:p>
        </p:txBody>
      </p:sp>
      <p:sp>
        <p:nvSpPr>
          <p:cNvPr id="155" name="Google Shape;155;p25"/>
          <p:cNvSpPr/>
          <p:nvPr/>
        </p:nvSpPr>
        <p:spPr>
          <a:xfrm>
            <a:off x="1835700" y="4979098"/>
            <a:ext cx="321600" cy="306900"/>
          </a:xfrm>
          <a:prstGeom prst="mathMultiply">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Tisa Sans Pro Light" panose="020B0504020201020104" pitchFamily="34" charset="0"/>
              <a:ea typeface="+mn-ea"/>
              <a:cs typeface="Arial"/>
              <a:sym typeface="Arial"/>
            </a:endParaRPr>
          </a:p>
        </p:txBody>
      </p:sp>
      <p:sp>
        <p:nvSpPr>
          <p:cNvPr id="156" name="Google Shape;156;p25"/>
          <p:cNvSpPr txBox="1"/>
          <p:nvPr/>
        </p:nvSpPr>
        <p:spPr>
          <a:xfrm>
            <a:off x="2157300" y="5213225"/>
            <a:ext cx="5267700" cy="3069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6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rPr>
              <a:t>Activities that do not align to the Government’s phasing plan</a:t>
            </a:r>
            <a:endParaRPr kumimoji="0" sz="16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1835700" y="1302275"/>
            <a:ext cx="8520600" cy="572700"/>
          </a:xfrm>
          <a:prstGeom prst="rect">
            <a:avLst/>
          </a:prstGeom>
        </p:spPr>
        <p:txBody>
          <a:bodyPr spcFirstLastPara="1" wrap="square" lIns="91425" tIns="91425" rIns="91425" bIns="91425" anchor="t" anchorCtr="0">
            <a:noAutofit/>
          </a:bodyPr>
          <a:lstStyle/>
          <a:p>
            <a:r>
              <a:rPr lang="en-GB" b="1" dirty="0">
                <a:solidFill>
                  <a:srgbClr val="005575"/>
                </a:solidFill>
              </a:rPr>
              <a:t>How to Apply </a:t>
            </a:r>
            <a:r>
              <a:rPr lang="en-GB" b="1" dirty="0">
                <a:solidFill>
                  <a:srgbClr val="56B9CA"/>
                </a:solidFill>
              </a:rPr>
              <a:t>(from w/c 21st September 2020)</a:t>
            </a:r>
            <a:r>
              <a:rPr lang="en-GB" b="1" dirty="0"/>
              <a:t>	</a:t>
            </a:r>
            <a:endParaRPr b="1" dirty="0"/>
          </a:p>
        </p:txBody>
      </p:sp>
      <p:sp>
        <p:nvSpPr>
          <p:cNvPr id="162" name="Google Shape;162;p26"/>
          <p:cNvSpPr txBox="1"/>
          <p:nvPr/>
        </p:nvSpPr>
        <p:spPr>
          <a:xfrm>
            <a:off x="1785325" y="5268850"/>
            <a:ext cx="6875100" cy="491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200" b="0" i="0" u="none" strike="noStrike" kern="0" cap="none" spc="0" normalizeH="0" baseline="0" noProof="0" dirty="0">
                <a:ln>
                  <a:noFill/>
                </a:ln>
                <a:solidFill>
                  <a:srgbClr val="000000"/>
                </a:solidFill>
                <a:effectLst/>
                <a:uLnTx/>
                <a:uFillTx/>
                <a:latin typeface="Tisa Sans Pro Light" panose="020B0504020201020104" pitchFamily="34" charset="0"/>
                <a:ea typeface="+mn-ea"/>
                <a:cs typeface="Arial"/>
                <a:sym typeface="Arial"/>
              </a:rPr>
              <a:t>Prior to launch,  you can register for updates at: </a:t>
            </a:r>
            <a:r>
              <a:rPr kumimoji="0" lang="en-GB" sz="1200" b="0" i="0" u="sng" strike="noStrike" kern="0" cap="none" spc="0" normalizeH="0" baseline="0" noProof="0" dirty="0">
                <a:ln>
                  <a:noFill/>
                </a:ln>
                <a:solidFill>
                  <a:srgbClr val="0097A7"/>
                </a:solidFill>
                <a:effectLst/>
                <a:uLnTx/>
                <a:uFillTx/>
                <a:latin typeface="Tisa Sans Pro Light" panose="020B0504020201020104" pitchFamily="34" charset="0"/>
                <a:ea typeface="+mn-ea"/>
                <a:cs typeface="Arial"/>
                <a:sym typeface="Arial"/>
                <a:hlinkClick r:id="rId3"/>
              </a:rPr>
              <a:t>https://scvo.scot/support/coronavirus/funding/scottish-government/recovery</a:t>
            </a:r>
            <a:endParaRPr kumimoji="0" sz="1200" b="0" i="0" u="none" strike="noStrike" kern="0" cap="none" spc="0" normalizeH="0" baseline="0" noProof="0" dirty="0">
              <a:ln>
                <a:noFill/>
              </a:ln>
              <a:solidFill>
                <a:srgbClr val="000000"/>
              </a:solidFill>
              <a:effectLst/>
              <a:uLnTx/>
              <a:uFillTx/>
              <a:latin typeface="Tisa Sans Pro Light" panose="020B0504020201020104" pitchFamily="34" charset="0"/>
              <a:ea typeface="+mn-ea"/>
              <a:cs typeface="Arial"/>
              <a:sym typeface="Arial"/>
            </a:endParaRPr>
          </a:p>
        </p:txBody>
      </p:sp>
      <p:pic>
        <p:nvPicPr>
          <p:cNvPr id="163" name="Google Shape;163;p26"/>
          <p:cNvPicPr preferRelativeResize="0"/>
          <p:nvPr/>
        </p:nvPicPr>
        <p:blipFill>
          <a:blip r:embed="rId4">
            <a:alphaModFix/>
            <a:duotone>
              <a:schemeClr val="accent3">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2428785" y="2004231"/>
            <a:ext cx="1372790" cy="1444175"/>
          </a:xfrm>
          <a:prstGeom prst="rect">
            <a:avLst/>
          </a:prstGeom>
          <a:noFill/>
          <a:ln>
            <a:noFill/>
          </a:ln>
        </p:spPr>
      </p:pic>
      <p:pic>
        <p:nvPicPr>
          <p:cNvPr id="164" name="Google Shape;164;p26"/>
          <p:cNvPicPr preferRelativeResize="0"/>
          <p:nvPr/>
        </p:nvPicPr>
        <p:blipFill>
          <a:blip r:embed="rId6">
            <a:alphaModFix/>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4583577" y="2613197"/>
            <a:ext cx="789198" cy="1113688"/>
          </a:xfrm>
          <a:prstGeom prst="rect">
            <a:avLst/>
          </a:prstGeom>
          <a:noFill/>
          <a:ln>
            <a:noFill/>
          </a:ln>
        </p:spPr>
      </p:pic>
      <p:sp>
        <p:nvSpPr>
          <p:cNvPr id="165" name="Google Shape;165;p26"/>
          <p:cNvSpPr txBox="1"/>
          <p:nvPr/>
        </p:nvSpPr>
        <p:spPr>
          <a:xfrm>
            <a:off x="1909176" y="3072600"/>
            <a:ext cx="2579100" cy="233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rPr>
              <a:t>Visit the SCVO website</a:t>
            </a:r>
            <a:endParaRPr kumimoji="0" sz="14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endParaRPr>
          </a:p>
        </p:txBody>
      </p:sp>
      <p:sp>
        <p:nvSpPr>
          <p:cNvPr id="166" name="Google Shape;166;p26"/>
          <p:cNvSpPr txBox="1"/>
          <p:nvPr/>
        </p:nvSpPr>
        <p:spPr>
          <a:xfrm>
            <a:off x="3747075" y="3646500"/>
            <a:ext cx="2579100" cy="233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rPr>
              <a:t>Complete the online form </a:t>
            </a:r>
            <a:endParaRPr kumimoji="0" sz="14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endParaRPr>
          </a:p>
        </p:txBody>
      </p:sp>
      <p:sp>
        <p:nvSpPr>
          <p:cNvPr id="167" name="Google Shape;167;p26"/>
          <p:cNvSpPr txBox="1"/>
          <p:nvPr/>
        </p:nvSpPr>
        <p:spPr>
          <a:xfrm>
            <a:off x="5984189" y="4119462"/>
            <a:ext cx="2579100" cy="233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rPr>
              <a:t>Speak with an advisor </a:t>
            </a:r>
            <a:endParaRPr kumimoji="0" sz="14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endParaRPr>
          </a:p>
        </p:txBody>
      </p:sp>
      <p:sp>
        <p:nvSpPr>
          <p:cNvPr id="168" name="Google Shape;168;p26"/>
          <p:cNvSpPr txBox="1"/>
          <p:nvPr/>
        </p:nvSpPr>
        <p:spPr>
          <a:xfrm>
            <a:off x="7940703" y="4620993"/>
            <a:ext cx="2579100" cy="233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rPr>
              <a:t>Apply for funding </a:t>
            </a:r>
            <a:endParaRPr kumimoji="0" sz="1400" b="1"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endParaRPr>
          </a:p>
        </p:txBody>
      </p:sp>
      <p:sp>
        <p:nvSpPr>
          <p:cNvPr id="169" name="Google Shape;169;p26"/>
          <p:cNvSpPr txBox="1"/>
          <p:nvPr/>
        </p:nvSpPr>
        <p:spPr>
          <a:xfrm>
            <a:off x="8563289" y="3148505"/>
            <a:ext cx="966000" cy="1113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Tx/>
              <a:buNone/>
              <a:tabLst/>
              <a:defRPr/>
            </a:pPr>
            <a:r>
              <a:rPr kumimoji="0" lang="en-GB" sz="9400" b="0"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rPr>
              <a:t>£</a:t>
            </a:r>
            <a:endParaRPr kumimoji="0" sz="9400" b="0" i="0" u="none" strike="noStrike" kern="0" cap="none" spc="0" normalizeH="0" baseline="0" noProof="0" dirty="0">
              <a:ln>
                <a:noFill/>
              </a:ln>
              <a:solidFill>
                <a:srgbClr val="FFFFFF">
                  <a:lumMod val="50000"/>
                </a:srgbClr>
              </a:solidFill>
              <a:effectLst/>
              <a:uLnTx/>
              <a:uFillTx/>
              <a:latin typeface="Tisa Sans Pro Light" panose="020B0504020201020104" pitchFamily="34" charset="0"/>
              <a:ea typeface="+mn-ea"/>
              <a:cs typeface="Arial"/>
              <a:sym typeface="Arial"/>
            </a:endParaRPr>
          </a:p>
        </p:txBody>
      </p:sp>
      <p:pic>
        <p:nvPicPr>
          <p:cNvPr id="170" name="Google Shape;170;p26"/>
          <p:cNvPicPr preferRelativeResize="0"/>
          <p:nvPr/>
        </p:nvPicPr>
        <p:blipFill>
          <a:blip r:embed="rId8">
            <a:alphaModFix/>
            <a:duotone>
              <a:schemeClr val="bg2">
                <a:shade val="45000"/>
                <a:satMod val="135000"/>
              </a:schemeClr>
              <a:prstClr val="white"/>
            </a:duotone>
          </a:blip>
          <a:stretch>
            <a:fillRect/>
          </a:stretch>
        </p:blipFill>
        <p:spPr>
          <a:xfrm>
            <a:off x="6421476" y="3108475"/>
            <a:ext cx="1113600" cy="1113600"/>
          </a:xfrm>
          <a:prstGeom prst="rect">
            <a:avLst/>
          </a:prstGeom>
          <a:noFill/>
          <a:ln>
            <a:noFill/>
          </a:ln>
        </p:spPr>
      </p:pic>
      <p:sp>
        <p:nvSpPr>
          <p:cNvPr id="12" name="Rectangle 11"/>
          <p:cNvSpPr/>
          <p:nvPr/>
        </p:nvSpPr>
        <p:spPr>
          <a:xfrm>
            <a:off x="1634461" y="2944445"/>
            <a:ext cx="65274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w="10160">
                  <a:solidFill>
                    <a:srgbClr val="0097A7"/>
                  </a:solidFill>
                  <a:prstDash val="solid"/>
                </a:ln>
                <a:solidFill>
                  <a:srgbClr val="56B9CA"/>
                </a:solidFill>
                <a:effectLst/>
                <a:uLnTx/>
                <a:uFillTx/>
                <a:latin typeface="Tisa Sans Pro Light" panose="020B0504020201020104" pitchFamily="34" charset="0"/>
                <a:ea typeface="+mn-ea"/>
                <a:cs typeface="Arial"/>
                <a:sym typeface="Arial"/>
              </a:rPr>
              <a:t>01</a:t>
            </a:r>
          </a:p>
        </p:txBody>
      </p:sp>
      <p:sp>
        <p:nvSpPr>
          <p:cNvPr id="13" name="Rectangle 12"/>
          <p:cNvSpPr/>
          <p:nvPr/>
        </p:nvSpPr>
        <p:spPr>
          <a:xfrm>
            <a:off x="3150945" y="3512501"/>
            <a:ext cx="652743" cy="646331"/>
          </a:xfrm>
          <a:prstGeom prst="rect">
            <a:avLst/>
          </a:prstGeom>
          <a:noFill/>
          <a:ln>
            <a:no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w="10160">
                  <a:solidFill>
                    <a:srgbClr val="0097A7"/>
                  </a:solidFill>
                  <a:prstDash val="solid"/>
                </a:ln>
                <a:solidFill>
                  <a:srgbClr val="56B9CA"/>
                </a:solidFill>
                <a:effectLst/>
                <a:uLnTx/>
                <a:uFillTx/>
                <a:latin typeface="Tisa Sans Pro Light" panose="020B0504020201020104" pitchFamily="34" charset="0"/>
                <a:ea typeface="+mn-ea"/>
                <a:cs typeface="Arial"/>
                <a:sym typeface="Arial"/>
              </a:rPr>
              <a:t>02</a:t>
            </a:r>
          </a:p>
        </p:txBody>
      </p:sp>
      <p:sp>
        <p:nvSpPr>
          <p:cNvPr id="14" name="Rectangle 13"/>
          <p:cNvSpPr/>
          <p:nvPr/>
        </p:nvSpPr>
        <p:spPr>
          <a:xfrm>
            <a:off x="5402431" y="3964412"/>
            <a:ext cx="65274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w="10160">
                  <a:solidFill>
                    <a:srgbClr val="0097A7"/>
                  </a:solidFill>
                  <a:prstDash val="solid"/>
                </a:ln>
                <a:solidFill>
                  <a:srgbClr val="56B9CA"/>
                </a:solidFill>
                <a:effectLst/>
                <a:uLnTx/>
                <a:uFillTx/>
                <a:latin typeface="Tisa Sans Pro Light" panose="020B0504020201020104" pitchFamily="34" charset="0"/>
                <a:ea typeface="+mn-ea"/>
                <a:cs typeface="Arial"/>
                <a:sym typeface="Arial"/>
              </a:rPr>
              <a:t>03</a:t>
            </a:r>
          </a:p>
        </p:txBody>
      </p:sp>
      <p:sp>
        <p:nvSpPr>
          <p:cNvPr id="15" name="Rectangle 14"/>
          <p:cNvSpPr/>
          <p:nvPr/>
        </p:nvSpPr>
        <p:spPr>
          <a:xfrm>
            <a:off x="7296288" y="4503168"/>
            <a:ext cx="65274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w="10160">
                  <a:solidFill>
                    <a:srgbClr val="0097A7"/>
                  </a:solidFill>
                  <a:prstDash val="solid"/>
                </a:ln>
                <a:solidFill>
                  <a:srgbClr val="56B9CA"/>
                </a:solidFill>
                <a:effectLst/>
                <a:uLnTx/>
                <a:uFillTx/>
                <a:latin typeface="Tisa Sans Pro Light" panose="020B0504020201020104" pitchFamily="34" charset="0"/>
                <a:ea typeface="+mn-ea"/>
                <a:cs typeface="Arial"/>
                <a:sym typeface="Arial"/>
              </a:rPr>
              <a:t>04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97013" y="4797426"/>
            <a:ext cx="6983413" cy="1655763"/>
          </a:xfrm>
        </p:spPr>
        <p:txBody>
          <a:bodyPr rtlCol="0">
            <a:normAutofit/>
          </a:bodyPr>
          <a:lstStyle/>
          <a:p>
            <a:pPr algn="r">
              <a:defRPr/>
            </a:pPr>
            <a:r>
              <a:rPr lang="en-GB" dirty="0">
                <a:solidFill>
                  <a:schemeClr val="tx1">
                    <a:lumMod val="50000"/>
                    <a:lumOff val="50000"/>
                  </a:schemeClr>
                </a:solidFill>
              </a:rPr>
              <a:t>            </a:t>
            </a:r>
          </a:p>
        </p:txBody>
      </p:sp>
      <p:pic>
        <p:nvPicPr>
          <p:cNvPr id="25604" name="Picture 4" descr="P:\New Logos 2015\firstport\screen\firstport_logo_strapline_screen.png"/>
          <p:cNvPicPr>
            <a:picLocks noChangeAspect="1" noChangeArrowheads="1"/>
          </p:cNvPicPr>
          <p:nvPr/>
        </p:nvPicPr>
        <p:blipFill>
          <a:blip r:embed="rId3" cstate="print"/>
          <a:srcRect/>
          <a:stretch>
            <a:fillRect/>
          </a:stretch>
        </p:blipFill>
        <p:spPr bwMode="auto">
          <a:xfrm>
            <a:off x="8328026" y="5924550"/>
            <a:ext cx="2339975" cy="960438"/>
          </a:xfrm>
          <a:prstGeom prst="rect">
            <a:avLst/>
          </a:prstGeom>
          <a:noFill/>
          <a:ln w="9525">
            <a:noFill/>
            <a:miter lim="800000"/>
            <a:headEnd/>
            <a:tailEnd/>
          </a:ln>
        </p:spPr>
      </p:pic>
      <p:sp>
        <p:nvSpPr>
          <p:cNvPr id="10" name="Rectangle 9"/>
          <p:cNvSpPr/>
          <p:nvPr/>
        </p:nvSpPr>
        <p:spPr>
          <a:xfrm>
            <a:off x="1524000" y="1412875"/>
            <a:ext cx="9144000" cy="2952750"/>
          </a:xfrm>
          <a:prstGeom prst="rect">
            <a:avLst/>
          </a:prstGeom>
          <a:solidFill>
            <a:srgbClr val="005575"/>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isa Sans Pro Light"/>
              <a:ea typeface="+mn-ea"/>
              <a:cs typeface="+mn-cs"/>
            </a:endParaRPr>
          </a:p>
        </p:txBody>
      </p:sp>
      <p:sp>
        <p:nvSpPr>
          <p:cNvPr id="25606" name="Title 1"/>
          <p:cNvSpPr>
            <a:spLocks noGrp="1"/>
          </p:cNvSpPr>
          <p:nvPr>
            <p:ph type="ctrTitle"/>
          </p:nvPr>
        </p:nvSpPr>
        <p:spPr>
          <a:xfrm>
            <a:off x="1524000" y="1412776"/>
            <a:ext cx="9144000" cy="2303462"/>
          </a:xfrm>
        </p:spPr>
        <p:txBody>
          <a:bodyPr>
            <a:normAutofit/>
          </a:bodyPr>
          <a:lstStyle/>
          <a:p>
            <a:pPr eaLnBrk="1" hangingPunct="1"/>
            <a:br>
              <a:rPr lang="en-GB" sz="4000" b="1" dirty="0">
                <a:latin typeface="TisaSansPro" pitchFamily="34" charset="0"/>
              </a:rPr>
            </a:br>
            <a:r>
              <a:rPr lang="en-GB" sz="4000" b="1" dirty="0">
                <a:solidFill>
                  <a:schemeClr val="bg1"/>
                </a:solidFill>
                <a:latin typeface="TisaSansPro" pitchFamily="34" charset="0"/>
                <a:hlinkClick r:id="rId4"/>
              </a:rPr>
              <a:t>Firstport website</a:t>
            </a:r>
            <a:endParaRPr lang="en-GB" sz="5000" b="1" dirty="0">
              <a:solidFill>
                <a:schemeClr val="bg1"/>
              </a:solidFill>
              <a:latin typeface="TisaSansPro" pitchFamily="34" charset="0"/>
            </a:endParaRPr>
          </a:p>
        </p:txBody>
      </p:sp>
      <p:sp>
        <p:nvSpPr>
          <p:cNvPr id="7" name="TextBox 6"/>
          <p:cNvSpPr txBox="1"/>
          <p:nvPr/>
        </p:nvSpPr>
        <p:spPr>
          <a:xfrm>
            <a:off x="1524000" y="6237313"/>
            <a:ext cx="2952750" cy="30797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0535A"/>
                </a:solidFill>
                <a:effectLst/>
                <a:uLnTx/>
                <a:uFillTx/>
                <a:latin typeface="Tisa Sans Pro Light"/>
                <a:ea typeface="+mn-ea"/>
                <a:cs typeface="+mn-cs"/>
              </a:rPr>
              <a:t>@</a:t>
            </a:r>
            <a:r>
              <a:rPr kumimoji="0" lang="en-GB" sz="1400" b="0" i="0" u="none" strike="noStrike" kern="1200" cap="none" spc="0" normalizeH="0" baseline="0" noProof="0" dirty="0" err="1">
                <a:ln>
                  <a:noFill/>
                </a:ln>
                <a:solidFill>
                  <a:srgbClr val="50535A"/>
                </a:solidFill>
                <a:effectLst/>
                <a:uLnTx/>
                <a:uFillTx/>
                <a:latin typeface="Tisa Sans Pro Light"/>
                <a:ea typeface="+mn-ea"/>
                <a:cs typeface="+mn-cs"/>
              </a:rPr>
              <a:t>firstport</a:t>
            </a:r>
            <a:r>
              <a:rPr kumimoji="0" lang="en-GB" sz="1400" b="0" i="0" u="none" strike="noStrike" kern="1200" cap="none" spc="0" normalizeH="0" baseline="0" noProof="0" dirty="0">
                <a:ln>
                  <a:noFill/>
                </a:ln>
                <a:solidFill>
                  <a:srgbClr val="50535A"/>
                </a:solidFill>
                <a:effectLst/>
                <a:uLnTx/>
                <a:uFillTx/>
                <a:latin typeface="Tisa Sans Pro Light"/>
                <a:ea typeface="+mn-ea"/>
                <a:cs typeface="+mn-cs"/>
              </a:rPr>
              <a:t>    </a:t>
            </a:r>
            <a:r>
              <a:rPr kumimoji="0" lang="en-GB" sz="1400" b="0" i="0" u="none" strike="noStrike" kern="1200" cap="none" spc="0" normalizeH="0" baseline="0" noProof="0" dirty="0">
                <a:ln>
                  <a:noFill/>
                </a:ln>
                <a:solidFill>
                  <a:srgbClr val="50535A"/>
                </a:solidFill>
                <a:effectLst/>
                <a:uLnTx/>
                <a:uFillTx/>
                <a:latin typeface="TisaSansPro"/>
                <a:ea typeface="+mn-ea"/>
                <a:cs typeface="+mn-cs"/>
              </a:rPr>
              <a:t>|   </a:t>
            </a:r>
            <a:r>
              <a:rPr kumimoji="0" lang="en-GB" sz="1400" b="0" i="0" u="none" strike="noStrike" kern="1200" cap="none" spc="0" normalizeH="0" baseline="0" noProof="0" dirty="0">
                <a:ln>
                  <a:noFill/>
                </a:ln>
                <a:solidFill>
                  <a:srgbClr val="50535A"/>
                </a:solidFill>
                <a:effectLst/>
                <a:uLnTx/>
                <a:uFillTx/>
                <a:latin typeface="Tisa Sans Pro Light"/>
                <a:ea typeface="+mn-ea"/>
                <a:cs typeface="+mn-cs"/>
              </a:rPr>
              <a:t>info@firstport.org.uk</a:t>
            </a:r>
          </a:p>
        </p:txBody>
      </p:sp>
      <p:sp>
        <p:nvSpPr>
          <p:cNvPr id="8" name="Subtitle 2"/>
          <p:cNvSpPr txBox="1">
            <a:spLocks/>
          </p:cNvSpPr>
          <p:nvPr/>
        </p:nvSpPr>
        <p:spPr>
          <a:xfrm>
            <a:off x="1524000" y="3188568"/>
            <a:ext cx="91440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3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22910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AC55-435D-442D-81E6-E0F7D1AED8FD}"/>
              </a:ext>
            </a:extLst>
          </p:cNvPr>
          <p:cNvSpPr>
            <a:spLocks noGrp="1"/>
          </p:cNvSpPr>
          <p:nvPr>
            <p:ph type="title"/>
          </p:nvPr>
        </p:nvSpPr>
        <p:spPr>
          <a:solidFill>
            <a:srgbClr val="00823B"/>
          </a:solidFill>
        </p:spPr>
        <p:txBody>
          <a:bodyPr wrap="square" lIns="540000" tIns="45720" rIns="91440" bIns="45720" anchor="ctr" anchorCtr="0">
            <a:spAutoFit/>
          </a:bodyPr>
          <a:lstStyle/>
          <a:p>
            <a:r>
              <a:rPr lang="en-GB" dirty="0">
                <a:latin typeface="Soho Std Heavy"/>
              </a:rPr>
              <a:t>Question and Answer Session</a:t>
            </a:r>
            <a:endParaRPr lang="en-US" dirty="0"/>
          </a:p>
        </p:txBody>
      </p:sp>
      <p:sp>
        <p:nvSpPr>
          <p:cNvPr id="3" name="TextBox 2">
            <a:extLst>
              <a:ext uri="{FF2B5EF4-FFF2-40B4-BE49-F238E27FC236}">
                <a16:creationId xmlns:a16="http://schemas.microsoft.com/office/drawing/2014/main" id="{0D81C8B7-026A-409E-BA7F-00F58568B8B5}"/>
              </a:ext>
            </a:extLst>
          </p:cNvPr>
          <p:cNvSpPr txBox="1"/>
          <p:nvPr/>
        </p:nvSpPr>
        <p:spPr>
          <a:xfrm>
            <a:off x="540589" y="1029418"/>
            <a:ext cx="11211463"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1. What</a:t>
            </a:r>
            <a:r>
              <a:rPr lang="en-GB" b="1" dirty="0">
                <a:ea typeface="+mn-lt"/>
                <a:cs typeface="+mn-lt"/>
              </a:rPr>
              <a:t> are the main advantages to looking for funding by linking in with </a:t>
            </a:r>
            <a:r>
              <a:rPr lang="en-GB" b="1" dirty="0" err="1">
                <a:ea typeface="+mn-lt"/>
                <a:cs typeface="+mn-lt"/>
              </a:rPr>
              <a:t>firstport</a:t>
            </a:r>
            <a:r>
              <a:rPr lang="en-GB" b="1" dirty="0">
                <a:ea typeface="+mn-lt"/>
                <a:cs typeface="+mn-lt"/>
              </a:rPr>
              <a:t> rather than just going it alone? </a:t>
            </a:r>
            <a:endParaRPr lang="en-US" b="1" dirty="0"/>
          </a:p>
          <a:p>
            <a:r>
              <a:rPr lang="en-GB" i="1" dirty="0" err="1">
                <a:ea typeface="+mn-lt"/>
                <a:cs typeface="+mn-lt"/>
              </a:rPr>
              <a:t>Firstport</a:t>
            </a:r>
            <a:r>
              <a:rPr lang="en-GB" i="1" dirty="0">
                <a:ea typeface="+mn-lt"/>
                <a:cs typeface="+mn-lt"/>
              </a:rPr>
              <a:t> are a funder of social enterprise start-ups. We provide business support to social enterprises while also offering funding to help them establish the social enterprise as a sustainable business. We can help steer people to find funding, but usually this is something that the business will be supported with elsewhere in the ‘support ecosystem’, for example at the Third Sector Interface (TSI) or the Social Enterprise Network (SEN). The advantages of being funded by someone means that there has been an element of due diligence done by the organisation and therefore new funders can be reassured that the organisation is able to manage the funding appropriately. </a:t>
            </a:r>
            <a:endParaRPr lang="en-GB" i="1" dirty="0"/>
          </a:p>
          <a:p>
            <a:endParaRPr lang="en-GB" dirty="0">
              <a:ea typeface="+mn-lt"/>
              <a:cs typeface="+mn-lt"/>
            </a:endParaRPr>
          </a:p>
          <a:p>
            <a:r>
              <a:rPr lang="en-GB" b="1" dirty="0">
                <a:ea typeface="+mn-lt"/>
                <a:cs typeface="+mn-lt"/>
              </a:rPr>
              <a:t>2. What are the main priorities that you see for funders in the next 3-6 months? </a:t>
            </a:r>
            <a:endParaRPr lang="en-GB" b="1" dirty="0"/>
          </a:p>
          <a:p>
            <a:pPr lvl="1"/>
            <a:r>
              <a:rPr lang="en-GB" i="1" dirty="0">
                <a:ea typeface="+mn-lt"/>
                <a:cs typeface="+mn-lt"/>
              </a:rPr>
              <a:t>From our perspective at </a:t>
            </a:r>
            <a:r>
              <a:rPr lang="en-GB" i="1" dirty="0" err="1">
                <a:ea typeface="+mn-lt"/>
                <a:cs typeface="+mn-lt"/>
              </a:rPr>
              <a:t>Firstport</a:t>
            </a:r>
            <a:r>
              <a:rPr lang="en-GB" i="1" dirty="0">
                <a:ea typeface="+mn-lt"/>
                <a:cs typeface="+mn-lt"/>
              </a:rPr>
              <a:t>, the key thing is being able to support with rebuilding the economy, particularly looking at the Scottish Governments ‘Wellbeing Economy’ strategy. Businesses need to be able to emerge from COVID-19 and we need to help with minimising the impact on jobs. However, more broadly with funders, I think that we’ll see priorities moving to dealing with communities that have been disproportionately affected by COVID-19. This means that the targeted social impact approach will be a focus now more than ever. For sport clubs and organisations who are at the heart of many communities, there are great opportunities to be able to help people through these hard times. However, the target can’t be solely supporting existing club memberships on their own, but focussing on engaging with the ‘real community needs’ and tackling those problems through sport. </a:t>
            </a:r>
            <a:endParaRPr lang="en-GB" i="1"/>
          </a:p>
          <a:p>
            <a:pPr lvl="1"/>
            <a:r>
              <a:rPr lang="en-GB" dirty="0">
                <a:ea typeface="+mn-lt"/>
                <a:cs typeface="+mn-lt"/>
              </a:rPr>
              <a:t>  </a:t>
            </a:r>
            <a:endParaRPr lang="en-GB"/>
          </a:p>
        </p:txBody>
      </p:sp>
    </p:spTree>
    <p:extLst>
      <p:ext uri="{BB962C8B-B14F-4D97-AF65-F5344CB8AC3E}">
        <p14:creationId xmlns:p14="http://schemas.microsoft.com/office/powerpoint/2010/main" val="1210770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AC55-435D-442D-81E6-E0F7D1AED8FD}"/>
              </a:ext>
            </a:extLst>
          </p:cNvPr>
          <p:cNvSpPr>
            <a:spLocks noGrp="1"/>
          </p:cNvSpPr>
          <p:nvPr>
            <p:ph type="title"/>
          </p:nvPr>
        </p:nvSpPr>
        <p:spPr>
          <a:solidFill>
            <a:srgbClr val="00823B"/>
          </a:solidFill>
        </p:spPr>
        <p:txBody>
          <a:bodyPr wrap="square" lIns="540000" tIns="45720" rIns="91440" bIns="45720" anchor="ctr" anchorCtr="0">
            <a:spAutoFit/>
          </a:bodyPr>
          <a:lstStyle/>
          <a:p>
            <a:r>
              <a:rPr lang="en-GB" dirty="0">
                <a:latin typeface="Soho Std Heavy"/>
              </a:rPr>
              <a:t>Question and Answer Session</a:t>
            </a:r>
            <a:endParaRPr lang="en-US" dirty="0"/>
          </a:p>
        </p:txBody>
      </p:sp>
      <p:sp>
        <p:nvSpPr>
          <p:cNvPr id="3" name="TextBox 2">
            <a:extLst>
              <a:ext uri="{FF2B5EF4-FFF2-40B4-BE49-F238E27FC236}">
                <a16:creationId xmlns:a16="http://schemas.microsoft.com/office/drawing/2014/main" id="{0D81C8B7-026A-409E-BA7F-00F58568B8B5}"/>
              </a:ext>
            </a:extLst>
          </p:cNvPr>
          <p:cNvSpPr txBox="1"/>
          <p:nvPr/>
        </p:nvSpPr>
        <p:spPr>
          <a:xfrm>
            <a:off x="626853" y="1230701"/>
            <a:ext cx="1121146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ea typeface="+mn-lt"/>
                <a:cs typeface="+mn-lt"/>
              </a:rPr>
              <a:t>3. What key bits of information would show sustainability to a funder (in terms of a project and a club/organisation)? </a:t>
            </a:r>
          </a:p>
          <a:p>
            <a:endParaRPr lang="en-GB" dirty="0">
              <a:ea typeface="+mn-lt"/>
              <a:cs typeface="+mn-lt"/>
            </a:endParaRPr>
          </a:p>
          <a:p>
            <a:r>
              <a:rPr lang="en-GB" i="1" dirty="0">
                <a:ea typeface="+mn-lt"/>
                <a:cs typeface="+mn-lt"/>
              </a:rPr>
              <a:t>Firstly, clarity on the vision, mission and long term objectives and that the ‘targeted’ social impact is a very clear part of the club. Good governance is a key part of being able to illustrate sustainability and continuity. Sometimes funders will expect to see that the organisation has moved from an unincorporated association to a charity, such as a SCIO. Being regulated by the charity regulator is another safeguard for many funders that there is sound governance in place. This also links in with the leadership team and the people in the organisation in terms of the turnover of key people. Different funders look for different things, however a business plan and financial forecast that incorporates an explanation of what has been achieved to date and what will be achieved in the future (both with and without funding) would illustrate sustainability to a funder. Also, good connections in the community particularly with regards to organisations/charities working in the community is something that builds confidence in a funder.</a:t>
            </a:r>
            <a:endParaRPr lang="en-GB" i="1"/>
          </a:p>
          <a:p>
            <a:endParaRPr lang="en-GB" dirty="0"/>
          </a:p>
        </p:txBody>
      </p:sp>
    </p:spTree>
    <p:extLst>
      <p:ext uri="{BB962C8B-B14F-4D97-AF65-F5344CB8AC3E}">
        <p14:creationId xmlns:p14="http://schemas.microsoft.com/office/powerpoint/2010/main" val="2354030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AC55-435D-442D-81E6-E0F7D1AED8FD}"/>
              </a:ext>
            </a:extLst>
          </p:cNvPr>
          <p:cNvSpPr>
            <a:spLocks noGrp="1"/>
          </p:cNvSpPr>
          <p:nvPr>
            <p:ph type="title"/>
          </p:nvPr>
        </p:nvSpPr>
        <p:spPr>
          <a:solidFill>
            <a:srgbClr val="00823B"/>
          </a:solidFill>
        </p:spPr>
        <p:txBody>
          <a:bodyPr wrap="square" lIns="540000" tIns="45720" rIns="91440" bIns="45720" anchor="ctr" anchorCtr="0">
            <a:spAutoFit/>
          </a:bodyPr>
          <a:lstStyle/>
          <a:p>
            <a:r>
              <a:rPr lang="en-GB" dirty="0">
                <a:latin typeface="Soho Std Heavy"/>
              </a:rPr>
              <a:t>Question and Answer Session</a:t>
            </a:r>
            <a:endParaRPr lang="en-US" dirty="0"/>
          </a:p>
        </p:txBody>
      </p:sp>
      <p:sp>
        <p:nvSpPr>
          <p:cNvPr id="3" name="TextBox 2">
            <a:extLst>
              <a:ext uri="{FF2B5EF4-FFF2-40B4-BE49-F238E27FC236}">
                <a16:creationId xmlns:a16="http://schemas.microsoft.com/office/drawing/2014/main" id="{0D81C8B7-026A-409E-BA7F-00F58568B8B5}"/>
              </a:ext>
            </a:extLst>
          </p:cNvPr>
          <p:cNvSpPr txBox="1"/>
          <p:nvPr/>
        </p:nvSpPr>
        <p:spPr>
          <a:xfrm>
            <a:off x="626853" y="1230701"/>
            <a:ext cx="11211463"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ea typeface="+mn-lt"/>
                <a:cs typeface="+mn-lt"/>
              </a:rPr>
              <a:t>4. Do you have any links or advice on other funders who may also fit with our impacts around women and girls? </a:t>
            </a:r>
            <a:endParaRPr lang="en-US" b="1" dirty="0"/>
          </a:p>
          <a:p>
            <a:endParaRPr lang="en-GB" b="1" dirty="0">
              <a:ea typeface="+mn-lt"/>
              <a:cs typeface="+mn-lt"/>
            </a:endParaRPr>
          </a:p>
          <a:p>
            <a:r>
              <a:rPr lang="en-GB" i="1" dirty="0">
                <a:ea typeface="+mn-lt"/>
                <a:cs typeface="+mn-lt"/>
              </a:rPr>
              <a:t>A great funding resource is the Funding Scotland website which is part of the SCVO website. </a:t>
            </a:r>
            <a:r>
              <a:rPr lang="en-GB" i="1" dirty="0">
                <a:ea typeface="+mn-lt"/>
                <a:cs typeface="+mn-lt"/>
                <a:hlinkClick r:id="rId2"/>
              </a:rPr>
              <a:t>https://fundingscotland.com/</a:t>
            </a:r>
            <a:r>
              <a:rPr lang="en-GB" i="1" dirty="0">
                <a:ea typeface="+mn-lt"/>
                <a:cs typeface="+mn-lt"/>
              </a:rPr>
              <a:t>. This has a great search mechanism to look for funding, allowing you to target specific groups, age ranges, beneficiaries, etc. There are many funds targeted at West Lothian women and girls.</a:t>
            </a:r>
            <a:endParaRPr lang="en-GB" i="1"/>
          </a:p>
          <a:p>
            <a:endParaRPr lang="en-GB" i="1" dirty="0">
              <a:ea typeface="+mn-lt"/>
              <a:cs typeface="+mn-lt"/>
            </a:endParaRPr>
          </a:p>
          <a:p>
            <a:r>
              <a:rPr lang="en-GB" b="1" i="1" dirty="0">
                <a:ea typeface="+mn-lt"/>
                <a:cs typeface="+mn-lt"/>
              </a:rPr>
              <a:t>5. </a:t>
            </a:r>
            <a:r>
              <a:rPr lang="en-GB" b="1" dirty="0">
                <a:ea typeface="+mn-lt"/>
                <a:cs typeface="+mn-lt"/>
              </a:rPr>
              <a:t>Is it ever appropriate to go back to a funder(where you have been awarded a grant) if there are unexpected or hidden costs or you are affected by major changes? What advice would you give to a club in this situation? </a:t>
            </a:r>
            <a:endParaRPr lang="en-GB" b="1"/>
          </a:p>
          <a:p>
            <a:endParaRPr lang="en-GB" b="1" dirty="0">
              <a:ea typeface="+mn-lt"/>
              <a:cs typeface="+mn-lt"/>
            </a:endParaRPr>
          </a:p>
          <a:p>
            <a:r>
              <a:rPr lang="en-GB" i="1" dirty="0">
                <a:ea typeface="+mn-lt"/>
                <a:cs typeface="+mn-lt"/>
              </a:rPr>
              <a:t>Always keep an open dialogue with your funder. This relationship will stop you from getting tied up in knots further down the line. Usually funders require evidence of spend through receipts, so it is always best to ask what is appropriate spend and not. If you need to make changes to spend throughout the course of the project, you should contact the funder to discuss your options. It is wise to have a few solutions prepared which the funder would be able to talk through with you. An example of what we have seen with COVID-19, most funders decided to move their funding from ‘restricted’ to ‘un-restricted’ funding which allowed organisations to spend the funds on survival. </a:t>
            </a:r>
            <a:endParaRPr lang="en-GB" i="1"/>
          </a:p>
        </p:txBody>
      </p:sp>
    </p:spTree>
    <p:extLst>
      <p:ext uri="{BB962C8B-B14F-4D97-AF65-F5344CB8AC3E}">
        <p14:creationId xmlns:p14="http://schemas.microsoft.com/office/powerpoint/2010/main" val="1582807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AC55-435D-442D-81E6-E0F7D1AED8FD}"/>
              </a:ext>
            </a:extLst>
          </p:cNvPr>
          <p:cNvSpPr>
            <a:spLocks noGrp="1"/>
          </p:cNvSpPr>
          <p:nvPr>
            <p:ph type="title"/>
          </p:nvPr>
        </p:nvSpPr>
        <p:spPr>
          <a:solidFill>
            <a:srgbClr val="00823B"/>
          </a:solidFill>
        </p:spPr>
        <p:txBody>
          <a:bodyPr/>
          <a:lstStyle/>
          <a:p>
            <a:r>
              <a:rPr lang="en-GB" dirty="0"/>
              <a:t>Agenda</a:t>
            </a:r>
          </a:p>
        </p:txBody>
      </p:sp>
      <p:sp>
        <p:nvSpPr>
          <p:cNvPr id="3" name="Content Placeholder 2">
            <a:extLst>
              <a:ext uri="{FF2B5EF4-FFF2-40B4-BE49-F238E27FC236}">
                <a16:creationId xmlns:a16="http://schemas.microsoft.com/office/drawing/2014/main" id="{3639EE12-94A2-456F-9664-E06F73C8BC1D}"/>
              </a:ext>
            </a:extLst>
          </p:cNvPr>
          <p:cNvSpPr>
            <a:spLocks noGrp="1"/>
          </p:cNvSpPr>
          <p:nvPr>
            <p:ph idx="1"/>
          </p:nvPr>
        </p:nvSpPr>
        <p:spPr>
          <a:xfrm>
            <a:off x="506507" y="1199213"/>
            <a:ext cx="5692586" cy="5658787"/>
          </a:xfrm>
        </p:spPr>
        <p:txBody>
          <a:bodyPr>
            <a:noAutofit/>
          </a:bodyPr>
          <a:lstStyle/>
          <a:p>
            <a:endParaRPr lang="en-GB" sz="3200" dirty="0">
              <a:latin typeface="Calibri" panose="020F0502020204030204" pitchFamily="34" charset="0"/>
              <a:cs typeface="Calibri" panose="020F0502020204030204" pitchFamily="34" charset="0"/>
            </a:endParaRPr>
          </a:p>
          <a:p>
            <a:r>
              <a:rPr lang="en-GB" sz="3200" b="1" dirty="0">
                <a:latin typeface="Calibri" panose="020F0502020204030204" pitchFamily="34" charset="0"/>
                <a:cs typeface="Calibri" panose="020F0502020204030204" pitchFamily="34" charset="0"/>
              </a:rPr>
              <a:t>18.35 Introduction</a:t>
            </a:r>
          </a:p>
          <a:p>
            <a:r>
              <a:rPr lang="en-GB" sz="3200" b="1" dirty="0">
                <a:latin typeface="Calibri" panose="020F0502020204030204" pitchFamily="34" charset="0"/>
                <a:cs typeface="Calibri" panose="020F0502020204030204" pitchFamily="34" charset="0"/>
              </a:rPr>
              <a:t>18.40 Setting The Scene </a:t>
            </a:r>
          </a:p>
          <a:p>
            <a:r>
              <a:rPr lang="en-GB" sz="3200" b="1" dirty="0">
                <a:latin typeface="Calibri" panose="020F0502020204030204" pitchFamily="34" charset="0"/>
                <a:cs typeface="Calibri" panose="020F0502020204030204" pitchFamily="34" charset="0"/>
              </a:rPr>
              <a:t>18.45 Colin McMillan, </a:t>
            </a:r>
            <a:r>
              <a:rPr lang="en-GB" sz="3200" b="1" dirty="0" err="1">
                <a:latin typeface="Calibri" panose="020F0502020204030204" pitchFamily="34" charset="0"/>
                <a:cs typeface="Calibri" panose="020F0502020204030204" pitchFamily="34" charset="0"/>
              </a:rPr>
              <a:t>Firstport</a:t>
            </a:r>
            <a:r>
              <a:rPr lang="en-GB" sz="3200" b="1" dirty="0">
                <a:latin typeface="Calibri" panose="020F0502020204030204" pitchFamily="34" charset="0"/>
                <a:cs typeface="Calibri" panose="020F0502020204030204" pitchFamily="34" charset="0"/>
              </a:rPr>
              <a:t> </a:t>
            </a:r>
          </a:p>
          <a:p>
            <a:r>
              <a:rPr lang="en-GB" sz="3200" b="1" dirty="0">
                <a:latin typeface="Calibri" panose="020F0502020204030204" pitchFamily="34" charset="0"/>
                <a:cs typeface="Calibri" panose="020F0502020204030204" pitchFamily="34" charset="0"/>
              </a:rPr>
              <a:t>19.05 Question &amp; Answer 			 </a:t>
            </a:r>
          </a:p>
        </p:txBody>
      </p:sp>
      <p:sp>
        <p:nvSpPr>
          <p:cNvPr id="5" name="Content Placeholder 2">
            <a:extLst>
              <a:ext uri="{FF2B5EF4-FFF2-40B4-BE49-F238E27FC236}">
                <a16:creationId xmlns:a16="http://schemas.microsoft.com/office/drawing/2014/main" id="{1A7CE53D-C219-4120-AE3B-1E18D44C3E8A}"/>
              </a:ext>
            </a:extLst>
          </p:cNvPr>
          <p:cNvSpPr txBox="1">
            <a:spLocks/>
          </p:cNvSpPr>
          <p:nvPr/>
        </p:nvSpPr>
        <p:spPr>
          <a:xfrm>
            <a:off x="6096000" y="1600424"/>
            <a:ext cx="4585911" cy="4362226"/>
          </a:xfrm>
          <a:prstGeom prst="rect">
            <a:avLst/>
          </a:prstGeom>
        </p:spPr>
        <p:txBody>
          <a:bodyPr>
            <a:normAutofit/>
          </a:bodyPr>
          <a:lstStyle>
            <a:lvl1pPr marL="0" indent="0" algn="l" rtl="0" eaLnBrk="1" fontAlgn="base" hangingPunct="1">
              <a:spcBef>
                <a:spcPct val="40000"/>
              </a:spcBef>
              <a:spcAft>
                <a:spcPct val="10000"/>
              </a:spcAft>
              <a:buNone/>
              <a:defRPr sz="2400">
                <a:solidFill>
                  <a:srgbClr val="0A0478"/>
                </a:solidFill>
                <a:latin typeface="+mn-lt"/>
                <a:ea typeface="+mn-ea"/>
                <a:cs typeface="+mn-cs"/>
              </a:defRPr>
            </a:lvl1pPr>
            <a:lvl2pPr marL="742950" indent="-285750" algn="l" rtl="0" eaLnBrk="1" fontAlgn="base" hangingPunct="1">
              <a:lnSpc>
                <a:spcPct val="85000"/>
              </a:lnSpc>
              <a:spcBef>
                <a:spcPct val="25000"/>
              </a:spcBef>
              <a:spcAft>
                <a:spcPct val="10000"/>
              </a:spcAft>
              <a:buChar char="–"/>
              <a:defRPr sz="2000">
                <a:solidFill>
                  <a:srgbClr val="0A0478"/>
                </a:solidFill>
                <a:latin typeface="+mn-lt"/>
                <a:cs typeface="+mn-cs"/>
              </a:defRPr>
            </a:lvl2pPr>
            <a:lvl3pPr marL="1143000" indent="-228600" algn="l" rtl="0" eaLnBrk="1" fontAlgn="base" hangingPunct="1">
              <a:spcBef>
                <a:spcPct val="15000"/>
              </a:spcBef>
              <a:spcAft>
                <a:spcPct val="10000"/>
              </a:spcAft>
              <a:buChar char="•"/>
              <a:defRPr>
                <a:solidFill>
                  <a:srgbClr val="0A0478"/>
                </a:solidFill>
                <a:latin typeface="+mn-lt"/>
                <a:cs typeface="+mn-cs"/>
              </a:defRPr>
            </a:lvl3pPr>
            <a:lvl4pPr marL="1600200" indent="-228600" algn="l" rtl="0" eaLnBrk="1" fontAlgn="base" hangingPunct="1">
              <a:spcBef>
                <a:spcPct val="0"/>
              </a:spcBef>
              <a:spcAft>
                <a:spcPct val="10000"/>
              </a:spcAft>
              <a:buChar char="–"/>
              <a:defRPr sz="1600">
                <a:solidFill>
                  <a:srgbClr val="0A0478"/>
                </a:solidFill>
                <a:latin typeface="+mn-lt"/>
                <a:cs typeface="+mn-cs"/>
              </a:defRPr>
            </a:lvl4pPr>
            <a:lvl5pPr marL="2057400" indent="-228600" algn="l" rtl="0" eaLnBrk="1" fontAlgn="base" hangingPunct="1">
              <a:spcBef>
                <a:spcPct val="0"/>
              </a:spcBef>
              <a:spcAft>
                <a:spcPct val="10000"/>
              </a:spcAft>
              <a:buChar char="»"/>
              <a:defRPr sz="1400">
                <a:solidFill>
                  <a:srgbClr val="0A0478"/>
                </a:solidFill>
                <a:latin typeface="+mn-lt"/>
                <a:cs typeface="+mn-cs"/>
              </a:defRPr>
            </a:lvl5pPr>
            <a:lvl6pPr marL="2514600" indent="-228600" algn="l" rtl="0" eaLnBrk="1" fontAlgn="base" hangingPunct="1">
              <a:spcBef>
                <a:spcPct val="0"/>
              </a:spcBef>
              <a:spcAft>
                <a:spcPct val="10000"/>
              </a:spcAft>
              <a:buChar char="»"/>
              <a:defRPr sz="1400">
                <a:solidFill>
                  <a:schemeClr val="accent2"/>
                </a:solidFill>
                <a:latin typeface="+mn-lt"/>
                <a:cs typeface="+mn-cs"/>
              </a:defRPr>
            </a:lvl6pPr>
            <a:lvl7pPr marL="2971800" indent="-228600" algn="l" rtl="0" eaLnBrk="1" fontAlgn="base" hangingPunct="1">
              <a:spcBef>
                <a:spcPct val="0"/>
              </a:spcBef>
              <a:spcAft>
                <a:spcPct val="10000"/>
              </a:spcAft>
              <a:buChar char="»"/>
              <a:defRPr sz="1400">
                <a:solidFill>
                  <a:schemeClr val="accent2"/>
                </a:solidFill>
                <a:latin typeface="+mn-lt"/>
                <a:cs typeface="+mn-cs"/>
              </a:defRPr>
            </a:lvl7pPr>
            <a:lvl8pPr marL="3429000" indent="-228600" algn="l" rtl="0" eaLnBrk="1" fontAlgn="base" hangingPunct="1">
              <a:spcBef>
                <a:spcPct val="0"/>
              </a:spcBef>
              <a:spcAft>
                <a:spcPct val="10000"/>
              </a:spcAft>
              <a:buChar char="»"/>
              <a:defRPr sz="1400">
                <a:solidFill>
                  <a:schemeClr val="accent2"/>
                </a:solidFill>
                <a:latin typeface="+mn-lt"/>
                <a:cs typeface="+mn-cs"/>
              </a:defRPr>
            </a:lvl8pPr>
            <a:lvl9pPr marL="3886200" indent="-228600" algn="l" rtl="0" eaLnBrk="1" fontAlgn="base" hangingPunct="1">
              <a:spcBef>
                <a:spcPct val="0"/>
              </a:spcBef>
              <a:spcAft>
                <a:spcPct val="10000"/>
              </a:spcAft>
              <a:buChar char="»"/>
              <a:defRPr sz="1400">
                <a:solidFill>
                  <a:schemeClr val="accent2"/>
                </a:solidFill>
                <a:latin typeface="+mn-lt"/>
                <a:cs typeface="+mn-cs"/>
              </a:defRPr>
            </a:lvl9pPr>
          </a:lstStyle>
          <a:p>
            <a:pPr defTabSz="914400"/>
            <a:r>
              <a:rPr lang="en-GB" sz="6000" kern="0" dirty="0">
                <a:latin typeface="Calibri" panose="020F0502020204030204" pitchFamily="34" charset="0"/>
                <a:cs typeface="Calibri" panose="020F0502020204030204" pitchFamily="34" charset="0"/>
              </a:rPr>
              <a:t> </a:t>
            </a:r>
          </a:p>
        </p:txBody>
      </p:sp>
      <p:sp>
        <p:nvSpPr>
          <p:cNvPr id="6" name="Content Placeholder 2">
            <a:extLst>
              <a:ext uri="{FF2B5EF4-FFF2-40B4-BE49-F238E27FC236}">
                <a16:creationId xmlns:a16="http://schemas.microsoft.com/office/drawing/2014/main" id="{3639EE12-94A2-456F-9664-E06F73C8BC1D}"/>
              </a:ext>
            </a:extLst>
          </p:cNvPr>
          <p:cNvSpPr txBox="1">
            <a:spLocks/>
          </p:cNvSpPr>
          <p:nvPr/>
        </p:nvSpPr>
        <p:spPr>
          <a:xfrm>
            <a:off x="6302185" y="1813810"/>
            <a:ext cx="5889813" cy="4148840"/>
          </a:xfrm>
          <a:prstGeom prst="rect">
            <a:avLst/>
          </a:prstGeom>
        </p:spPr>
        <p:txBody>
          <a:bodyPr>
            <a:normAutofit/>
          </a:bodyPr>
          <a:lstStyle>
            <a:lvl1pPr marL="0" indent="0" algn="l" rtl="0" eaLnBrk="1" fontAlgn="base" hangingPunct="1">
              <a:spcBef>
                <a:spcPct val="40000"/>
              </a:spcBef>
              <a:spcAft>
                <a:spcPct val="10000"/>
              </a:spcAft>
              <a:buNone/>
              <a:defRPr sz="2400">
                <a:solidFill>
                  <a:srgbClr val="0A0478"/>
                </a:solidFill>
                <a:latin typeface="+mn-lt"/>
                <a:ea typeface="+mn-ea"/>
                <a:cs typeface="+mn-cs"/>
              </a:defRPr>
            </a:lvl1pPr>
            <a:lvl2pPr marL="742950" indent="-285750" algn="l" rtl="0" eaLnBrk="1" fontAlgn="base" hangingPunct="1">
              <a:lnSpc>
                <a:spcPct val="85000"/>
              </a:lnSpc>
              <a:spcBef>
                <a:spcPct val="25000"/>
              </a:spcBef>
              <a:spcAft>
                <a:spcPct val="10000"/>
              </a:spcAft>
              <a:buChar char="–"/>
              <a:defRPr sz="2000">
                <a:solidFill>
                  <a:srgbClr val="0A0478"/>
                </a:solidFill>
                <a:latin typeface="+mn-lt"/>
                <a:cs typeface="+mn-cs"/>
              </a:defRPr>
            </a:lvl2pPr>
            <a:lvl3pPr marL="1143000" indent="-228600" algn="l" rtl="0" eaLnBrk="1" fontAlgn="base" hangingPunct="1">
              <a:spcBef>
                <a:spcPct val="15000"/>
              </a:spcBef>
              <a:spcAft>
                <a:spcPct val="10000"/>
              </a:spcAft>
              <a:buChar char="•"/>
              <a:defRPr>
                <a:solidFill>
                  <a:srgbClr val="0A0478"/>
                </a:solidFill>
                <a:latin typeface="+mn-lt"/>
                <a:cs typeface="+mn-cs"/>
              </a:defRPr>
            </a:lvl3pPr>
            <a:lvl4pPr marL="1600200" indent="-228600" algn="l" rtl="0" eaLnBrk="1" fontAlgn="base" hangingPunct="1">
              <a:spcBef>
                <a:spcPct val="0"/>
              </a:spcBef>
              <a:spcAft>
                <a:spcPct val="10000"/>
              </a:spcAft>
              <a:buChar char="–"/>
              <a:defRPr sz="1600">
                <a:solidFill>
                  <a:srgbClr val="0A0478"/>
                </a:solidFill>
                <a:latin typeface="+mn-lt"/>
                <a:cs typeface="+mn-cs"/>
              </a:defRPr>
            </a:lvl4pPr>
            <a:lvl5pPr marL="2057400" indent="-228600" algn="l" rtl="0" eaLnBrk="1" fontAlgn="base" hangingPunct="1">
              <a:spcBef>
                <a:spcPct val="0"/>
              </a:spcBef>
              <a:spcAft>
                <a:spcPct val="10000"/>
              </a:spcAft>
              <a:buChar char="»"/>
              <a:defRPr sz="1400">
                <a:solidFill>
                  <a:srgbClr val="0A0478"/>
                </a:solidFill>
                <a:latin typeface="+mn-lt"/>
                <a:cs typeface="+mn-cs"/>
              </a:defRPr>
            </a:lvl5pPr>
            <a:lvl6pPr marL="2514600" indent="-228600" algn="l" rtl="0" eaLnBrk="1" fontAlgn="base" hangingPunct="1">
              <a:spcBef>
                <a:spcPct val="0"/>
              </a:spcBef>
              <a:spcAft>
                <a:spcPct val="10000"/>
              </a:spcAft>
              <a:buChar char="»"/>
              <a:defRPr sz="1400">
                <a:solidFill>
                  <a:schemeClr val="accent2"/>
                </a:solidFill>
                <a:latin typeface="+mn-lt"/>
                <a:cs typeface="+mn-cs"/>
              </a:defRPr>
            </a:lvl6pPr>
            <a:lvl7pPr marL="2971800" indent="-228600" algn="l" rtl="0" eaLnBrk="1" fontAlgn="base" hangingPunct="1">
              <a:spcBef>
                <a:spcPct val="0"/>
              </a:spcBef>
              <a:spcAft>
                <a:spcPct val="10000"/>
              </a:spcAft>
              <a:buChar char="»"/>
              <a:defRPr sz="1400">
                <a:solidFill>
                  <a:schemeClr val="accent2"/>
                </a:solidFill>
                <a:latin typeface="+mn-lt"/>
                <a:cs typeface="+mn-cs"/>
              </a:defRPr>
            </a:lvl7pPr>
            <a:lvl8pPr marL="3429000" indent="-228600" algn="l" rtl="0" eaLnBrk="1" fontAlgn="base" hangingPunct="1">
              <a:spcBef>
                <a:spcPct val="0"/>
              </a:spcBef>
              <a:spcAft>
                <a:spcPct val="10000"/>
              </a:spcAft>
              <a:buChar char="»"/>
              <a:defRPr sz="1400">
                <a:solidFill>
                  <a:schemeClr val="accent2"/>
                </a:solidFill>
                <a:latin typeface="+mn-lt"/>
                <a:cs typeface="+mn-cs"/>
              </a:defRPr>
            </a:lvl8pPr>
            <a:lvl9pPr marL="3886200" indent="-228600" algn="l" rtl="0" eaLnBrk="1" fontAlgn="base" hangingPunct="1">
              <a:spcBef>
                <a:spcPct val="0"/>
              </a:spcBef>
              <a:spcAft>
                <a:spcPct val="10000"/>
              </a:spcAft>
              <a:buChar char="»"/>
              <a:defRPr sz="1400">
                <a:solidFill>
                  <a:schemeClr val="accent2"/>
                </a:solidFill>
                <a:latin typeface="+mn-lt"/>
                <a:cs typeface="+mn-cs"/>
              </a:defRPr>
            </a:lvl9pPr>
          </a:lstStyle>
          <a:p>
            <a:r>
              <a:rPr lang="en-GB" sz="3200" b="1" dirty="0">
                <a:latin typeface="Calibri" panose="020F0502020204030204" pitchFamily="34" charset="0"/>
                <a:cs typeface="Calibri" panose="020F0502020204030204" pitchFamily="34" charset="0"/>
              </a:rPr>
              <a:t>19.15 Application Review  (breakouts &amp; discussions ) </a:t>
            </a:r>
          </a:p>
          <a:p>
            <a:r>
              <a:rPr lang="en-GB" sz="3200" b="1" dirty="0">
                <a:latin typeface="Calibri" panose="020F0502020204030204" pitchFamily="34" charset="0"/>
                <a:cs typeface="Calibri" panose="020F0502020204030204" pitchFamily="34" charset="0"/>
              </a:rPr>
              <a:t>19.40 Group Feedback</a:t>
            </a:r>
            <a:endParaRPr lang="en-GB" sz="3200" b="1" kern="0" dirty="0">
              <a:latin typeface="Calibri" panose="020F0502020204030204" pitchFamily="34" charset="0"/>
              <a:cs typeface="Calibri" panose="020F0502020204030204" pitchFamily="34" charset="0"/>
            </a:endParaRPr>
          </a:p>
          <a:p>
            <a:pPr defTabSz="914400"/>
            <a:r>
              <a:rPr lang="en-GB" sz="3200" b="1" kern="0" dirty="0">
                <a:latin typeface="Calibri" panose="020F0502020204030204" pitchFamily="34" charset="0"/>
                <a:cs typeface="Calibri" panose="020F0502020204030204" pitchFamily="34" charset="0"/>
              </a:rPr>
              <a:t>19.50 Summary</a:t>
            </a:r>
          </a:p>
          <a:p>
            <a:pPr defTabSz="914400"/>
            <a:r>
              <a:rPr lang="en-GB" sz="3200" b="1" kern="0" dirty="0">
                <a:latin typeface="Calibri" panose="020F0502020204030204" pitchFamily="34" charset="0"/>
                <a:cs typeface="Calibri" panose="020F0502020204030204" pitchFamily="34" charset="0"/>
              </a:rPr>
              <a:t>19.55 Closing Remarks</a:t>
            </a:r>
          </a:p>
          <a:p>
            <a:pPr defTabSz="914400"/>
            <a:endParaRPr lang="en-GB" sz="6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0282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AC55-435D-442D-81E6-E0F7D1AED8FD}"/>
              </a:ext>
            </a:extLst>
          </p:cNvPr>
          <p:cNvSpPr>
            <a:spLocks noGrp="1"/>
          </p:cNvSpPr>
          <p:nvPr>
            <p:ph type="title"/>
          </p:nvPr>
        </p:nvSpPr>
        <p:spPr>
          <a:solidFill>
            <a:srgbClr val="00823B"/>
          </a:solidFill>
        </p:spPr>
        <p:txBody>
          <a:bodyPr wrap="square" lIns="540000" tIns="45720" rIns="91440" bIns="45720" anchor="ctr" anchorCtr="0">
            <a:spAutoFit/>
          </a:bodyPr>
          <a:lstStyle/>
          <a:p>
            <a:r>
              <a:rPr lang="en-GB" dirty="0">
                <a:latin typeface="Soho Std Heavy"/>
              </a:rPr>
              <a:t>Question and Answer Session</a:t>
            </a:r>
            <a:endParaRPr lang="en-US" dirty="0"/>
          </a:p>
        </p:txBody>
      </p:sp>
      <p:sp>
        <p:nvSpPr>
          <p:cNvPr id="3" name="TextBox 2">
            <a:extLst>
              <a:ext uri="{FF2B5EF4-FFF2-40B4-BE49-F238E27FC236}">
                <a16:creationId xmlns:a16="http://schemas.microsoft.com/office/drawing/2014/main" id="{0D81C8B7-026A-409E-BA7F-00F58568B8B5}"/>
              </a:ext>
            </a:extLst>
          </p:cNvPr>
          <p:cNvSpPr txBox="1"/>
          <p:nvPr/>
        </p:nvSpPr>
        <p:spPr>
          <a:xfrm>
            <a:off x="626853" y="1230701"/>
            <a:ext cx="11211463"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ea typeface="+mn-lt"/>
                <a:cs typeface="+mn-lt"/>
              </a:rPr>
              <a:t>6.</a:t>
            </a:r>
            <a:r>
              <a:rPr lang="en-GB" dirty="0">
                <a:ea typeface="+mn-lt"/>
                <a:cs typeface="+mn-lt"/>
              </a:rPr>
              <a:t> </a:t>
            </a:r>
            <a:r>
              <a:rPr lang="en-GB" b="1" dirty="0">
                <a:ea typeface="+mn-lt"/>
                <a:cs typeface="+mn-lt"/>
              </a:rPr>
              <a:t>Do you know of any funders that would support individual athletes and in particular with disposable income? </a:t>
            </a:r>
          </a:p>
          <a:p>
            <a:r>
              <a:rPr lang="en-GB" dirty="0">
                <a:ea typeface="+mn-lt"/>
                <a:cs typeface="+mn-lt"/>
              </a:rPr>
              <a:t>  </a:t>
            </a:r>
          </a:p>
          <a:p>
            <a:r>
              <a:rPr lang="en-GB" i="1" dirty="0">
                <a:ea typeface="+mn-lt"/>
                <a:cs typeface="+mn-lt"/>
              </a:rPr>
              <a:t>So funding wise for individual athletes. The one that we steer people towards is Sports Aid Scotland. I think that they are still providing support for young athletes (up to 22 years old). It really depends on the person that the funding would support. Another option which I would strongly advise is going to the local Rotary club, presenting to them on the merits of supporting/sponsoring someone. As an ambassador for their local area, they would benefit the Rotary as well as the local area and indeed the country (which could be a worthy funding for a Rotary club). </a:t>
            </a:r>
            <a:endParaRPr lang="en-GB" i="1" dirty="0"/>
          </a:p>
          <a:p>
            <a:endParaRPr lang="en-GB" i="1" dirty="0">
              <a:ea typeface="+mn-lt"/>
              <a:cs typeface="+mn-lt"/>
            </a:endParaRPr>
          </a:p>
          <a:p>
            <a:r>
              <a:rPr lang="en-GB" i="1" dirty="0">
                <a:ea typeface="+mn-lt"/>
                <a:cs typeface="+mn-lt"/>
              </a:rPr>
              <a:t>However If it is a targeted intervention to someone from an SIMD area etc. there are probably a few funds. Potential avenues: </a:t>
            </a:r>
            <a:endParaRPr lang="en-GB" i="1" dirty="0"/>
          </a:p>
          <a:p>
            <a:r>
              <a:rPr lang="en-GB" i="1" dirty="0">
                <a:ea typeface="+mn-lt"/>
                <a:cs typeface="+mn-lt"/>
              </a:rPr>
              <a:t>  </a:t>
            </a:r>
            <a:endParaRPr lang="en-GB" i="1" dirty="0"/>
          </a:p>
          <a:p>
            <a:pPr marL="285750" indent="-285750">
              <a:buFont typeface="Arial"/>
              <a:buChar char="•"/>
            </a:pPr>
            <a:r>
              <a:rPr lang="en-GB" i="1" dirty="0">
                <a:ea typeface="+mn-lt"/>
                <a:cs typeface="+mn-lt"/>
              </a:rPr>
              <a:t>Neil Mackenzie Trust </a:t>
            </a:r>
            <a:endParaRPr lang="en-GB" i="1" dirty="0"/>
          </a:p>
          <a:p>
            <a:pPr marL="285750" indent="-285750">
              <a:buFont typeface="Arial"/>
              <a:buChar char="•"/>
            </a:pPr>
            <a:r>
              <a:rPr lang="en-GB" i="1" dirty="0">
                <a:ea typeface="+mn-lt"/>
                <a:cs typeface="+mn-lt"/>
              </a:rPr>
              <a:t>Forth Giving </a:t>
            </a:r>
            <a:endParaRPr lang="en-GB" i="1" dirty="0"/>
          </a:p>
          <a:p>
            <a:pPr marL="285750" indent="-285750">
              <a:buFont typeface="Arial"/>
              <a:buChar char="•"/>
            </a:pPr>
            <a:r>
              <a:rPr lang="en-GB" i="1" dirty="0">
                <a:ea typeface="+mn-lt"/>
                <a:cs typeface="+mn-lt"/>
              </a:rPr>
              <a:t>West Lothian Educational Trust – obviously has to have an educational purpose in addition to sport </a:t>
            </a:r>
            <a:endParaRPr lang="en-GB" i="1" dirty="0"/>
          </a:p>
          <a:p>
            <a:r>
              <a:rPr lang="en-GB" dirty="0">
                <a:ea typeface="+mn-lt"/>
                <a:cs typeface="+mn-lt"/>
              </a:rPr>
              <a:t>  </a:t>
            </a:r>
            <a:endParaRPr lang="en-GB" dirty="0"/>
          </a:p>
        </p:txBody>
      </p:sp>
    </p:spTree>
    <p:extLst>
      <p:ext uri="{BB962C8B-B14F-4D97-AF65-F5344CB8AC3E}">
        <p14:creationId xmlns:p14="http://schemas.microsoft.com/office/powerpoint/2010/main" val="1524383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AC55-435D-442D-81E6-E0F7D1AED8FD}"/>
              </a:ext>
            </a:extLst>
          </p:cNvPr>
          <p:cNvSpPr>
            <a:spLocks noGrp="1"/>
          </p:cNvSpPr>
          <p:nvPr>
            <p:ph type="title"/>
          </p:nvPr>
        </p:nvSpPr>
        <p:spPr>
          <a:solidFill>
            <a:srgbClr val="00823B"/>
          </a:solidFill>
        </p:spPr>
        <p:txBody>
          <a:bodyPr/>
          <a:lstStyle/>
          <a:p>
            <a:r>
              <a:rPr lang="en-GB" dirty="0"/>
              <a:t>Break Out Groups</a:t>
            </a:r>
          </a:p>
        </p:txBody>
      </p:sp>
      <p:sp>
        <p:nvSpPr>
          <p:cNvPr id="6" name="Content Placeholder 2">
            <a:extLst>
              <a:ext uri="{FF2B5EF4-FFF2-40B4-BE49-F238E27FC236}">
                <a16:creationId xmlns:a16="http://schemas.microsoft.com/office/drawing/2014/main" id="{9A219E32-1E4E-42C5-B67E-33FECD87A152}"/>
              </a:ext>
            </a:extLst>
          </p:cNvPr>
          <p:cNvSpPr txBox="1">
            <a:spLocks/>
          </p:cNvSpPr>
          <p:nvPr/>
        </p:nvSpPr>
        <p:spPr>
          <a:xfrm>
            <a:off x="438149" y="1530189"/>
            <a:ext cx="11328027" cy="4185224"/>
          </a:xfrm>
          <a:prstGeom prst="rect">
            <a:avLst/>
          </a:prstGeom>
        </p:spPr>
        <p:txBody>
          <a:bodyPr>
            <a:noAutofit/>
          </a:bodyPr>
          <a:lstStyle>
            <a:lvl1pPr marL="0" indent="0" algn="l" rtl="0" eaLnBrk="1" fontAlgn="base" hangingPunct="1">
              <a:spcBef>
                <a:spcPct val="40000"/>
              </a:spcBef>
              <a:spcAft>
                <a:spcPct val="10000"/>
              </a:spcAft>
              <a:buNone/>
              <a:defRPr sz="2400">
                <a:solidFill>
                  <a:srgbClr val="0A0478"/>
                </a:solidFill>
                <a:latin typeface="+mn-lt"/>
                <a:ea typeface="+mn-ea"/>
                <a:cs typeface="+mn-cs"/>
              </a:defRPr>
            </a:lvl1pPr>
            <a:lvl2pPr marL="742950" indent="-285750" algn="l" rtl="0" eaLnBrk="1" fontAlgn="base" hangingPunct="1">
              <a:lnSpc>
                <a:spcPct val="85000"/>
              </a:lnSpc>
              <a:spcBef>
                <a:spcPct val="25000"/>
              </a:spcBef>
              <a:spcAft>
                <a:spcPct val="10000"/>
              </a:spcAft>
              <a:buChar char="–"/>
              <a:defRPr sz="2000">
                <a:solidFill>
                  <a:srgbClr val="0A0478"/>
                </a:solidFill>
                <a:latin typeface="+mn-lt"/>
                <a:cs typeface="+mn-cs"/>
              </a:defRPr>
            </a:lvl2pPr>
            <a:lvl3pPr marL="1143000" indent="-228600" algn="l" rtl="0" eaLnBrk="1" fontAlgn="base" hangingPunct="1">
              <a:spcBef>
                <a:spcPct val="15000"/>
              </a:spcBef>
              <a:spcAft>
                <a:spcPct val="10000"/>
              </a:spcAft>
              <a:buChar char="•"/>
              <a:defRPr>
                <a:solidFill>
                  <a:srgbClr val="0A0478"/>
                </a:solidFill>
                <a:latin typeface="+mn-lt"/>
                <a:cs typeface="+mn-cs"/>
              </a:defRPr>
            </a:lvl3pPr>
            <a:lvl4pPr marL="1600200" indent="-228600" algn="l" rtl="0" eaLnBrk="1" fontAlgn="base" hangingPunct="1">
              <a:spcBef>
                <a:spcPct val="0"/>
              </a:spcBef>
              <a:spcAft>
                <a:spcPct val="10000"/>
              </a:spcAft>
              <a:buChar char="–"/>
              <a:defRPr sz="1600">
                <a:solidFill>
                  <a:srgbClr val="0A0478"/>
                </a:solidFill>
                <a:latin typeface="+mn-lt"/>
                <a:cs typeface="+mn-cs"/>
              </a:defRPr>
            </a:lvl4pPr>
            <a:lvl5pPr marL="2057400" indent="-228600" algn="l" rtl="0" eaLnBrk="1" fontAlgn="base" hangingPunct="1">
              <a:spcBef>
                <a:spcPct val="0"/>
              </a:spcBef>
              <a:spcAft>
                <a:spcPct val="10000"/>
              </a:spcAft>
              <a:buChar char="»"/>
              <a:defRPr sz="1400">
                <a:solidFill>
                  <a:srgbClr val="0A0478"/>
                </a:solidFill>
                <a:latin typeface="+mn-lt"/>
                <a:cs typeface="+mn-cs"/>
              </a:defRPr>
            </a:lvl5pPr>
            <a:lvl6pPr marL="2514600" indent="-228600" algn="l" rtl="0" eaLnBrk="1" fontAlgn="base" hangingPunct="1">
              <a:spcBef>
                <a:spcPct val="0"/>
              </a:spcBef>
              <a:spcAft>
                <a:spcPct val="10000"/>
              </a:spcAft>
              <a:buChar char="»"/>
              <a:defRPr sz="1400">
                <a:solidFill>
                  <a:schemeClr val="accent2"/>
                </a:solidFill>
                <a:latin typeface="+mn-lt"/>
                <a:cs typeface="+mn-cs"/>
              </a:defRPr>
            </a:lvl6pPr>
            <a:lvl7pPr marL="2971800" indent="-228600" algn="l" rtl="0" eaLnBrk="1" fontAlgn="base" hangingPunct="1">
              <a:spcBef>
                <a:spcPct val="0"/>
              </a:spcBef>
              <a:spcAft>
                <a:spcPct val="10000"/>
              </a:spcAft>
              <a:buChar char="»"/>
              <a:defRPr sz="1400">
                <a:solidFill>
                  <a:schemeClr val="accent2"/>
                </a:solidFill>
                <a:latin typeface="+mn-lt"/>
                <a:cs typeface="+mn-cs"/>
              </a:defRPr>
            </a:lvl7pPr>
            <a:lvl8pPr marL="3429000" indent="-228600" algn="l" rtl="0" eaLnBrk="1" fontAlgn="base" hangingPunct="1">
              <a:spcBef>
                <a:spcPct val="0"/>
              </a:spcBef>
              <a:spcAft>
                <a:spcPct val="10000"/>
              </a:spcAft>
              <a:buChar char="»"/>
              <a:defRPr sz="1400">
                <a:solidFill>
                  <a:schemeClr val="accent2"/>
                </a:solidFill>
                <a:latin typeface="+mn-lt"/>
                <a:cs typeface="+mn-cs"/>
              </a:defRPr>
            </a:lvl8pPr>
            <a:lvl9pPr marL="3886200" indent="-228600" algn="l" rtl="0" eaLnBrk="1" fontAlgn="base" hangingPunct="1">
              <a:spcBef>
                <a:spcPct val="0"/>
              </a:spcBef>
              <a:spcAft>
                <a:spcPct val="10000"/>
              </a:spcAft>
              <a:buChar char="»"/>
              <a:defRPr sz="1400">
                <a:solidFill>
                  <a:schemeClr val="accent2"/>
                </a:solidFill>
                <a:latin typeface="+mn-lt"/>
                <a:cs typeface="+mn-cs"/>
              </a:defRPr>
            </a:lvl9pPr>
          </a:lstStyle>
          <a:p>
            <a:pPr defTabSz="914400"/>
            <a:r>
              <a:rPr lang="en-GB" sz="4000" b="1" kern="0" dirty="0">
                <a:latin typeface="Calibri" panose="020F0502020204030204" pitchFamily="34" charset="0"/>
                <a:cs typeface="Calibri" panose="020F0502020204030204" pitchFamily="34" charset="0"/>
              </a:rPr>
              <a:t>Funding Applications</a:t>
            </a:r>
          </a:p>
          <a:p>
            <a:pPr defTabSz="914400"/>
            <a:endParaRPr lang="en-GB" kern="0" dirty="0">
              <a:latin typeface="Calibri" panose="020F0502020204030204" pitchFamily="34" charset="0"/>
              <a:cs typeface="Calibri" panose="020F0502020204030204" pitchFamily="34" charset="0"/>
            </a:endParaRPr>
          </a:p>
          <a:p>
            <a:pPr defTabSz="914400"/>
            <a:r>
              <a:rPr lang="en-GB" sz="3600" kern="0" dirty="0">
                <a:latin typeface="Calibri" panose="020F0502020204030204" pitchFamily="34" charset="0"/>
                <a:cs typeface="Calibri" panose="020F0502020204030204" pitchFamily="34" charset="0"/>
              </a:rPr>
              <a:t>	Review and discuss the Crags application to the 	Robertson Trust </a:t>
            </a:r>
          </a:p>
          <a:p>
            <a:pPr defTabSz="914400"/>
            <a:r>
              <a:rPr lang="en-GB" sz="3600" kern="0" dirty="0">
                <a:latin typeface="Calibri" panose="020F0502020204030204" pitchFamily="34" charset="0"/>
                <a:cs typeface="Calibri" panose="020F0502020204030204" pitchFamily="34" charset="0"/>
              </a:rPr>
              <a:t>	</a:t>
            </a:r>
          </a:p>
          <a:p>
            <a:pPr defTabSz="914400"/>
            <a:endParaRPr lang="en-GB" sz="18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2371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AC55-435D-442D-81E6-E0F7D1AED8FD}"/>
              </a:ext>
            </a:extLst>
          </p:cNvPr>
          <p:cNvSpPr>
            <a:spLocks noGrp="1"/>
          </p:cNvSpPr>
          <p:nvPr>
            <p:ph type="title"/>
          </p:nvPr>
        </p:nvSpPr>
        <p:spPr>
          <a:solidFill>
            <a:srgbClr val="00823B"/>
          </a:solidFill>
        </p:spPr>
        <p:txBody>
          <a:bodyPr/>
          <a:lstStyle/>
          <a:p>
            <a:r>
              <a:rPr lang="en-GB" dirty="0"/>
              <a:t>Group Feedback</a:t>
            </a:r>
          </a:p>
        </p:txBody>
      </p:sp>
      <p:pic>
        <p:nvPicPr>
          <p:cNvPr id="4" name="Graphic 3" descr="Chat">
            <a:extLst>
              <a:ext uri="{FF2B5EF4-FFF2-40B4-BE49-F238E27FC236}">
                <a16:creationId xmlns:a16="http://schemas.microsoft.com/office/drawing/2014/main" id="{00C9EDEE-12D6-458A-BA7D-5268C738DD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26547" y="1803339"/>
            <a:ext cx="4127179" cy="4127179"/>
          </a:xfrm>
          <a:prstGeom prst="rect">
            <a:avLst/>
          </a:prstGeom>
        </p:spPr>
      </p:pic>
    </p:spTree>
    <p:extLst>
      <p:ext uri="{BB962C8B-B14F-4D97-AF65-F5344CB8AC3E}">
        <p14:creationId xmlns:p14="http://schemas.microsoft.com/office/powerpoint/2010/main" val="1567989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AC55-435D-442D-81E6-E0F7D1AED8FD}"/>
              </a:ext>
            </a:extLst>
          </p:cNvPr>
          <p:cNvSpPr>
            <a:spLocks noGrp="1"/>
          </p:cNvSpPr>
          <p:nvPr>
            <p:ph type="title"/>
          </p:nvPr>
        </p:nvSpPr>
        <p:spPr>
          <a:solidFill>
            <a:srgbClr val="00823B"/>
          </a:solidFill>
        </p:spPr>
        <p:txBody>
          <a:bodyPr wrap="square" lIns="540000" tIns="45720" rIns="91440" bIns="45720" anchor="ctr" anchorCtr="0">
            <a:spAutoFit/>
          </a:bodyPr>
          <a:lstStyle/>
          <a:p>
            <a:r>
              <a:rPr lang="en-GB" dirty="0">
                <a:latin typeface="Soho Std Heavy"/>
              </a:rPr>
              <a:t>Plenary Notes</a:t>
            </a:r>
            <a:endParaRPr lang="en-GB" dirty="0"/>
          </a:p>
        </p:txBody>
      </p:sp>
      <p:sp>
        <p:nvSpPr>
          <p:cNvPr id="3" name="TextBox 2">
            <a:extLst>
              <a:ext uri="{FF2B5EF4-FFF2-40B4-BE49-F238E27FC236}">
                <a16:creationId xmlns:a16="http://schemas.microsoft.com/office/drawing/2014/main" id="{037B3D0A-557C-4164-9E8D-8831F2B5C5B2}"/>
              </a:ext>
            </a:extLst>
          </p:cNvPr>
          <p:cNvSpPr txBox="1"/>
          <p:nvPr/>
        </p:nvSpPr>
        <p:spPr>
          <a:xfrm>
            <a:off x="756249" y="1101306"/>
            <a:ext cx="5302370"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dirty="0"/>
              <a:t> Clearly see how there had been time taken to understand the needs of the community around them. They looked at the challenges for the community and positioned themselves at the heart.</a:t>
            </a:r>
            <a:endParaRPr lang="en-US"/>
          </a:p>
          <a:p>
            <a:pPr marL="285750" indent="-285750">
              <a:buFont typeface="Arial"/>
              <a:buChar char="•"/>
            </a:pPr>
            <a:endParaRPr lang="en-GB" dirty="0"/>
          </a:p>
          <a:p>
            <a:pPr marL="285750" indent="-285750">
              <a:buFont typeface="Arial"/>
              <a:buChar char="•"/>
            </a:pPr>
            <a:r>
              <a:rPr lang="en-GB" dirty="0"/>
              <a:t>Clear effort made to engage with the funder and then to align to the priorities of the funder.</a:t>
            </a:r>
          </a:p>
          <a:p>
            <a:pPr marL="285750" indent="-285750">
              <a:buFont typeface="Arial"/>
              <a:buChar char="•"/>
            </a:pPr>
            <a:endParaRPr lang="en-GB" dirty="0"/>
          </a:p>
          <a:p>
            <a:pPr marL="285750" indent="-285750">
              <a:buFont typeface="Arial"/>
              <a:buChar char="•"/>
            </a:pPr>
            <a:r>
              <a:rPr lang="en-GB" dirty="0"/>
              <a:t>The application was brought to life using stories of people being impacted.</a:t>
            </a:r>
          </a:p>
          <a:p>
            <a:pPr marL="285750" indent="-285750">
              <a:buFont typeface="Arial"/>
              <a:buChar char="•"/>
            </a:pPr>
            <a:endParaRPr lang="en-GB" dirty="0"/>
          </a:p>
          <a:p>
            <a:pPr marL="285750" indent="-285750">
              <a:buFont typeface="Arial"/>
              <a:buChar char="•"/>
            </a:pPr>
            <a:r>
              <a:rPr lang="en-GB" dirty="0"/>
              <a:t>There is an opportunity for us to share experiences across West Lothian and supporting each other with feedback from successful application etc.</a:t>
            </a:r>
          </a:p>
          <a:p>
            <a:pPr marL="285750" indent="-285750">
              <a:buFont typeface="Arial"/>
              <a:buChar char="•"/>
            </a:pPr>
            <a:endParaRPr lang="en-GB" dirty="0"/>
          </a:p>
          <a:p>
            <a:pPr marL="285750" indent="-285750">
              <a:buFont typeface="Arial"/>
              <a:buChar char="•"/>
            </a:pPr>
            <a:r>
              <a:rPr lang="en-GB" dirty="0"/>
              <a:t>Balancing out facts and figures with the story telling</a:t>
            </a:r>
          </a:p>
          <a:p>
            <a:pPr marL="285750" indent="-285750">
              <a:buFont typeface="Arial"/>
              <a:buChar char="•"/>
            </a:pPr>
            <a:endParaRPr lang="en-GB" dirty="0"/>
          </a:p>
          <a:p>
            <a:pPr marL="285750" indent="-285750">
              <a:buFont typeface="Arial"/>
              <a:buChar char="•"/>
            </a:pPr>
            <a:endParaRPr lang="en-GB" dirty="0"/>
          </a:p>
        </p:txBody>
      </p:sp>
      <p:sp>
        <p:nvSpPr>
          <p:cNvPr id="4" name="TextBox 3">
            <a:extLst>
              <a:ext uri="{FF2B5EF4-FFF2-40B4-BE49-F238E27FC236}">
                <a16:creationId xmlns:a16="http://schemas.microsoft.com/office/drawing/2014/main" id="{E38F2A12-2273-4EF4-8D85-7D77AA22E31F}"/>
              </a:ext>
            </a:extLst>
          </p:cNvPr>
          <p:cNvSpPr txBox="1"/>
          <p:nvPr/>
        </p:nvSpPr>
        <p:spPr>
          <a:xfrm>
            <a:off x="6507192" y="1360098"/>
            <a:ext cx="5575539"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dirty="0"/>
              <a:t>Discussion</a:t>
            </a:r>
            <a:r>
              <a:rPr lang="en-GB" dirty="0">
                <a:ea typeface="+mn-lt"/>
                <a:cs typeface="+mn-lt"/>
              </a:rPr>
              <a:t> around specific research and using this in the best way</a:t>
            </a:r>
            <a:endParaRPr lang="en-US" dirty="0">
              <a:ea typeface="+mn-lt"/>
              <a:cs typeface="+mn-lt"/>
            </a:endParaRPr>
          </a:p>
          <a:p>
            <a:endParaRPr lang="en-GB" dirty="0">
              <a:ea typeface="+mn-lt"/>
              <a:cs typeface="+mn-lt"/>
            </a:endParaRPr>
          </a:p>
          <a:p>
            <a:pPr marL="285750" indent="-285750">
              <a:buFont typeface="Arial,Sans-Serif"/>
              <a:buChar char="•"/>
            </a:pPr>
            <a:r>
              <a:rPr lang="en-GB" dirty="0">
                <a:ea typeface="+mn-lt"/>
                <a:cs typeface="+mn-lt"/>
              </a:rPr>
              <a:t>Looking at areas in West Lothian where there are similarities to the area around the Crags which could help shape other applications.</a:t>
            </a:r>
          </a:p>
          <a:p>
            <a:pPr marL="285750" indent="-285750">
              <a:buFont typeface="Arial,Sans-Serif"/>
              <a:buChar char="•"/>
            </a:pPr>
            <a:endParaRPr lang="en-GB" dirty="0">
              <a:ea typeface="+mn-lt"/>
              <a:cs typeface="+mn-lt"/>
            </a:endParaRPr>
          </a:p>
          <a:p>
            <a:pPr marL="285750" indent="-285750">
              <a:buFont typeface="Arial,Sans-Serif"/>
              <a:buChar char="•"/>
            </a:pPr>
            <a:r>
              <a:rPr lang="en-GB" dirty="0"/>
              <a:t>The personal examples really bring the application to life</a:t>
            </a:r>
          </a:p>
          <a:p>
            <a:pPr marL="285750" indent="-285750">
              <a:buFont typeface="Arial,Sans-Serif"/>
              <a:buChar char="•"/>
            </a:pPr>
            <a:endParaRPr lang="en-GB" dirty="0"/>
          </a:p>
          <a:p>
            <a:pPr marL="285750" indent="-285750">
              <a:buFont typeface="Arial,Sans-Serif"/>
              <a:buChar char="•"/>
            </a:pPr>
            <a:r>
              <a:rPr lang="en-GB" dirty="0"/>
              <a:t>Quite a jump between smaller funds and the larger funding organisations.</a:t>
            </a:r>
          </a:p>
          <a:p>
            <a:pPr marL="285750" indent="-285750">
              <a:buFont typeface="Arial,Sans-Serif"/>
              <a:buChar char="•"/>
            </a:pPr>
            <a:endParaRPr lang="en-GB" dirty="0"/>
          </a:p>
          <a:p>
            <a:pPr marL="285750" indent="-285750">
              <a:buFont typeface="Arial,Sans-Serif"/>
              <a:buChar char="•"/>
            </a:pPr>
            <a:r>
              <a:rPr lang="en-GB" dirty="0"/>
              <a:t>Would be helpful to spend more time working collaboratively in partnership settings.</a:t>
            </a:r>
          </a:p>
          <a:p>
            <a:pPr marL="285750" indent="-285750">
              <a:buFont typeface="Arial,Sans-Serif"/>
              <a:buChar char="•"/>
            </a:pPr>
            <a:endParaRPr lang="en-GB" dirty="0"/>
          </a:p>
          <a:p>
            <a:pPr marL="285750" indent="-285750">
              <a:buFont typeface="Arial,Sans-Serif"/>
              <a:buChar char="•"/>
            </a:pPr>
            <a:endParaRPr lang="en-GB" dirty="0"/>
          </a:p>
          <a:p>
            <a:pPr marL="285750" indent="-285750">
              <a:buFont typeface="Arial,Sans-Serif"/>
              <a:buChar char="•"/>
            </a:pPr>
            <a:endParaRPr lang="en-GB" dirty="0"/>
          </a:p>
          <a:p>
            <a:pPr marL="285750" indent="-285750">
              <a:buFont typeface="Arial,Sans-Serif"/>
              <a:buChar char="•"/>
            </a:pPr>
            <a:endParaRPr lang="en-GB" dirty="0"/>
          </a:p>
          <a:p>
            <a:endParaRPr lang="en-GB" dirty="0"/>
          </a:p>
          <a:p>
            <a:endParaRPr lang="en-GB"/>
          </a:p>
        </p:txBody>
      </p:sp>
    </p:spTree>
    <p:extLst>
      <p:ext uri="{BB962C8B-B14F-4D97-AF65-F5344CB8AC3E}">
        <p14:creationId xmlns:p14="http://schemas.microsoft.com/office/powerpoint/2010/main" val="1741226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descr="timeline">
            <a:extLst>
              <a:ext uri="{FF2B5EF4-FFF2-40B4-BE49-F238E27FC236}">
                <a16:creationId xmlns:a16="http://schemas.microsoft.com/office/drawing/2014/main" id="{83532B1B-6F65-43E8-93A9-7C8923238520}"/>
              </a:ext>
            </a:extLst>
          </p:cNvPr>
          <p:cNvGrpSpPr/>
          <p:nvPr/>
        </p:nvGrpSpPr>
        <p:grpSpPr>
          <a:xfrm>
            <a:off x="228601" y="485723"/>
            <a:ext cx="11633199" cy="6372277"/>
            <a:chOff x="228601" y="485723"/>
            <a:chExt cx="11633199" cy="6372277"/>
          </a:xfrm>
        </p:grpSpPr>
        <p:grpSp>
          <p:nvGrpSpPr>
            <p:cNvPr id="12" name="Group 11">
              <a:extLst>
                <a:ext uri="{FF2B5EF4-FFF2-40B4-BE49-F238E27FC236}">
                  <a16:creationId xmlns:a16="http://schemas.microsoft.com/office/drawing/2014/main" id="{76FAB540-C491-4F6D-A6FE-A267705EEA5B}"/>
                </a:ext>
              </a:extLst>
            </p:cNvPr>
            <p:cNvGrpSpPr/>
            <p:nvPr/>
          </p:nvGrpSpPr>
          <p:grpSpPr>
            <a:xfrm rot="5400000" flipH="1">
              <a:off x="10012548" y="2066363"/>
              <a:ext cx="1691026" cy="2007478"/>
              <a:chOff x="6415077" y="1171530"/>
              <a:chExt cx="1890380" cy="1890380"/>
            </a:xfrm>
          </p:grpSpPr>
          <p:sp>
            <p:nvSpPr>
              <p:cNvPr id="10" name="Arc 9">
                <a:extLst>
                  <a:ext uri="{FF2B5EF4-FFF2-40B4-BE49-F238E27FC236}">
                    <a16:creationId xmlns:a16="http://schemas.microsoft.com/office/drawing/2014/main" id="{8065E7CB-23F1-435F-AF44-714D3ED3AEEC}"/>
                  </a:ext>
                </a:extLst>
              </p:cNvPr>
              <p:cNvSpPr/>
              <p:nvPr/>
            </p:nvSpPr>
            <p:spPr>
              <a:xfrm>
                <a:off x="6415077" y="1171530"/>
                <a:ext cx="1890380" cy="189038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Arc 10">
                <a:extLst>
                  <a:ext uri="{FF2B5EF4-FFF2-40B4-BE49-F238E27FC236}">
                    <a16:creationId xmlns:a16="http://schemas.microsoft.com/office/drawing/2014/main" id="{35E4FBCD-37DC-40E0-9AC8-B2466900D8BE}"/>
                  </a:ext>
                </a:extLst>
              </p:cNvPr>
              <p:cNvSpPr/>
              <p:nvPr/>
            </p:nvSpPr>
            <p:spPr>
              <a:xfrm flipH="1">
                <a:off x="6415077" y="1171530"/>
                <a:ext cx="1890380" cy="189038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7B75C7B1-766D-4711-8CB1-1D3AD4142E3F}"/>
                </a:ext>
              </a:extLst>
            </p:cNvPr>
            <p:cNvGrpSpPr/>
            <p:nvPr/>
          </p:nvGrpSpPr>
          <p:grpSpPr>
            <a:xfrm>
              <a:off x="228601" y="485723"/>
              <a:ext cx="10649366" cy="6372277"/>
              <a:chOff x="228601" y="485723"/>
              <a:chExt cx="10649366" cy="6372277"/>
            </a:xfrm>
          </p:grpSpPr>
          <p:sp>
            <p:nvSpPr>
              <p:cNvPr id="7" name="Arc 6">
                <a:extLst>
                  <a:ext uri="{FF2B5EF4-FFF2-40B4-BE49-F238E27FC236}">
                    <a16:creationId xmlns:a16="http://schemas.microsoft.com/office/drawing/2014/main" id="{AF71C86D-5144-4D25-B6A2-918DC4160A1F}"/>
                  </a:ext>
                </a:extLst>
              </p:cNvPr>
              <p:cNvSpPr/>
              <p:nvPr/>
            </p:nvSpPr>
            <p:spPr>
              <a:xfrm rot="16200000" flipH="1">
                <a:off x="1107510" y="454768"/>
                <a:ext cx="1737608" cy="1799518"/>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A2D2F24B-3BD6-4803-B697-1C078E89C915}"/>
                  </a:ext>
                </a:extLst>
              </p:cNvPr>
              <p:cNvGrpSpPr/>
              <p:nvPr/>
            </p:nvGrpSpPr>
            <p:grpSpPr>
              <a:xfrm>
                <a:off x="228601" y="2223331"/>
                <a:ext cx="10649366" cy="4634669"/>
                <a:chOff x="228601" y="2223331"/>
                <a:chExt cx="10649366" cy="4634669"/>
              </a:xfrm>
            </p:grpSpPr>
            <p:grpSp>
              <p:nvGrpSpPr>
                <p:cNvPr id="46" name="Group 45">
                  <a:extLst>
                    <a:ext uri="{FF2B5EF4-FFF2-40B4-BE49-F238E27FC236}">
                      <a16:creationId xmlns:a16="http://schemas.microsoft.com/office/drawing/2014/main" id="{5CFEE95A-087F-4F9C-876F-9F92595763B6}"/>
                    </a:ext>
                  </a:extLst>
                </p:cNvPr>
                <p:cNvGrpSpPr/>
                <p:nvPr/>
              </p:nvGrpSpPr>
              <p:grpSpPr>
                <a:xfrm rot="16200000" flipH="1">
                  <a:off x="386827" y="3756863"/>
                  <a:ext cx="1691026" cy="2007478"/>
                  <a:chOff x="6415077" y="1171530"/>
                  <a:chExt cx="1890380" cy="1890380"/>
                </a:xfrm>
              </p:grpSpPr>
              <p:sp>
                <p:nvSpPr>
                  <p:cNvPr id="47" name="Arc 46">
                    <a:extLst>
                      <a:ext uri="{FF2B5EF4-FFF2-40B4-BE49-F238E27FC236}">
                        <a16:creationId xmlns:a16="http://schemas.microsoft.com/office/drawing/2014/main" id="{0BEF374B-D633-4C49-A916-320DB8732251}"/>
                      </a:ext>
                    </a:extLst>
                  </p:cNvPr>
                  <p:cNvSpPr/>
                  <p:nvPr/>
                </p:nvSpPr>
                <p:spPr>
                  <a:xfrm>
                    <a:off x="6415077" y="1171530"/>
                    <a:ext cx="1890380" cy="189038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Arc 47">
                    <a:extLst>
                      <a:ext uri="{FF2B5EF4-FFF2-40B4-BE49-F238E27FC236}">
                        <a16:creationId xmlns:a16="http://schemas.microsoft.com/office/drawing/2014/main" id="{7EA3C2CD-982C-4EAD-AF27-8F363D90EDB9}"/>
                      </a:ext>
                    </a:extLst>
                  </p:cNvPr>
                  <p:cNvSpPr/>
                  <p:nvPr/>
                </p:nvSpPr>
                <p:spPr>
                  <a:xfrm flipH="1">
                    <a:off x="6415077" y="1171530"/>
                    <a:ext cx="1890380" cy="189038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3" name="Arc 12">
                  <a:extLst>
                    <a:ext uri="{FF2B5EF4-FFF2-40B4-BE49-F238E27FC236}">
                      <a16:creationId xmlns:a16="http://schemas.microsoft.com/office/drawing/2014/main" id="{5507F1A1-1EB3-4835-A723-6E0CC155369B}"/>
                    </a:ext>
                  </a:extLst>
                </p:cNvPr>
                <p:cNvSpPr/>
                <p:nvPr/>
              </p:nvSpPr>
              <p:spPr>
                <a:xfrm rot="5400000" flipH="1">
                  <a:off x="3114163" y="5332299"/>
                  <a:ext cx="1251885" cy="1799518"/>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A91AC131-C2D0-4567-9511-EA65CA7EE241}"/>
                    </a:ext>
                  </a:extLst>
                </p:cNvPr>
                <p:cNvCxnSpPr>
                  <a:cxnSpLocks/>
                </p:cNvCxnSpPr>
                <p:nvPr/>
              </p:nvCxnSpPr>
              <p:spPr>
                <a:xfrm flipH="1">
                  <a:off x="1941052" y="2223331"/>
                  <a:ext cx="89369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A0A091F-631C-4120-B174-67D45A6A138C}"/>
                    </a:ext>
                  </a:extLst>
                </p:cNvPr>
                <p:cNvCxnSpPr>
                  <a:cxnSpLocks/>
                </p:cNvCxnSpPr>
                <p:nvPr/>
              </p:nvCxnSpPr>
              <p:spPr>
                <a:xfrm flipH="1">
                  <a:off x="1216868" y="3915088"/>
                  <a:ext cx="96610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BF890A1-93BF-4879-9ED9-E25DBB7E6053}"/>
                    </a:ext>
                  </a:extLst>
                </p:cNvPr>
                <p:cNvCxnSpPr>
                  <a:cxnSpLocks/>
                  <a:stCxn id="13" idx="2"/>
                </p:cNvCxnSpPr>
                <p:nvPr/>
              </p:nvCxnSpPr>
              <p:spPr>
                <a:xfrm flipH="1" flipV="1">
                  <a:off x="1216868" y="5605864"/>
                  <a:ext cx="2523238" cy="2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76" name="Text Placeholder 75">
            <a:extLst>
              <a:ext uri="{FF2B5EF4-FFF2-40B4-BE49-F238E27FC236}">
                <a16:creationId xmlns:a16="http://schemas.microsoft.com/office/drawing/2014/main" id="{00FB9DAF-36D7-4F4D-8A84-233E60A07FD9}"/>
              </a:ext>
            </a:extLst>
          </p:cNvPr>
          <p:cNvSpPr>
            <a:spLocks noGrp="1"/>
          </p:cNvSpPr>
          <p:nvPr>
            <p:ph type="body" sz="quarter" idx="14"/>
          </p:nvPr>
        </p:nvSpPr>
        <p:spPr/>
        <p:txBody>
          <a:bodyPr/>
          <a:lstStyle/>
          <a:p>
            <a:r>
              <a:rPr lang="en-US" sz="1400" dirty="0"/>
              <a:t>Tools and planning for sustainable goals.</a:t>
            </a:r>
          </a:p>
        </p:txBody>
      </p:sp>
      <p:sp>
        <p:nvSpPr>
          <p:cNvPr id="4" name="Text Placeholder 3">
            <a:extLst>
              <a:ext uri="{FF2B5EF4-FFF2-40B4-BE49-F238E27FC236}">
                <a16:creationId xmlns:a16="http://schemas.microsoft.com/office/drawing/2014/main" id="{265F5D27-BEFB-4DBA-8F9B-A036D4DFCB85}"/>
              </a:ext>
            </a:extLst>
          </p:cNvPr>
          <p:cNvSpPr>
            <a:spLocks noGrp="1"/>
          </p:cNvSpPr>
          <p:nvPr>
            <p:ph type="body" sz="quarter" idx="18"/>
          </p:nvPr>
        </p:nvSpPr>
        <p:spPr/>
        <p:txBody>
          <a:bodyPr/>
          <a:lstStyle/>
          <a:p>
            <a:r>
              <a:rPr lang="en-US" dirty="0">
                <a:solidFill>
                  <a:srgbClr val="000000"/>
                </a:solidFill>
              </a:rPr>
              <a:t>Sustainability</a:t>
            </a:r>
            <a:endParaRPr lang="en-US" dirty="0"/>
          </a:p>
        </p:txBody>
      </p:sp>
      <p:sp>
        <p:nvSpPr>
          <p:cNvPr id="99" name="Text Placeholder 98">
            <a:extLst>
              <a:ext uri="{FF2B5EF4-FFF2-40B4-BE49-F238E27FC236}">
                <a16:creationId xmlns:a16="http://schemas.microsoft.com/office/drawing/2014/main" id="{F66120C2-DDED-4D22-AA71-CD5A34730677}"/>
              </a:ext>
            </a:extLst>
          </p:cNvPr>
          <p:cNvSpPr>
            <a:spLocks noGrp="1"/>
          </p:cNvSpPr>
          <p:nvPr>
            <p:ph type="body" sz="quarter" idx="26"/>
          </p:nvPr>
        </p:nvSpPr>
        <p:spPr/>
        <p:txBody>
          <a:bodyPr/>
          <a:lstStyle/>
          <a:p>
            <a:r>
              <a:rPr lang="en-US" sz="1400" dirty="0"/>
              <a:t>Tools and resources to create a mixed organisational story.</a:t>
            </a:r>
          </a:p>
        </p:txBody>
      </p:sp>
      <p:sp>
        <p:nvSpPr>
          <p:cNvPr id="97" name="Text Placeholder 96">
            <a:extLst>
              <a:ext uri="{FF2B5EF4-FFF2-40B4-BE49-F238E27FC236}">
                <a16:creationId xmlns:a16="http://schemas.microsoft.com/office/drawing/2014/main" id="{FDAEC997-C3C2-4121-9089-C71E413A96A5}"/>
              </a:ext>
            </a:extLst>
          </p:cNvPr>
          <p:cNvSpPr>
            <a:spLocks noGrp="1"/>
          </p:cNvSpPr>
          <p:nvPr>
            <p:ph type="body" sz="quarter" idx="27"/>
          </p:nvPr>
        </p:nvSpPr>
        <p:spPr/>
        <p:txBody>
          <a:bodyPr/>
          <a:lstStyle/>
          <a:p>
            <a:r>
              <a:rPr lang="en-US" sz="1800" b="1" dirty="0">
                <a:solidFill>
                  <a:srgbClr val="000000"/>
                </a:solidFill>
                <a:latin typeface="+mj-lt"/>
              </a:rPr>
              <a:t>Tell your story</a:t>
            </a:r>
          </a:p>
        </p:txBody>
      </p:sp>
      <p:sp>
        <p:nvSpPr>
          <p:cNvPr id="101" name="Text Placeholder 100">
            <a:extLst>
              <a:ext uri="{FF2B5EF4-FFF2-40B4-BE49-F238E27FC236}">
                <a16:creationId xmlns:a16="http://schemas.microsoft.com/office/drawing/2014/main" id="{A04F1AC7-A84C-45DB-918C-1477688C9B35}"/>
              </a:ext>
            </a:extLst>
          </p:cNvPr>
          <p:cNvSpPr>
            <a:spLocks noGrp="1"/>
          </p:cNvSpPr>
          <p:nvPr>
            <p:ph type="body" sz="quarter" idx="28"/>
          </p:nvPr>
        </p:nvSpPr>
        <p:spPr/>
        <p:txBody>
          <a:bodyPr/>
          <a:lstStyle/>
          <a:p>
            <a:r>
              <a:rPr lang="en-US" sz="1400" dirty="0"/>
              <a:t>Tools and support to embed monitoring and evaluation in your club.</a:t>
            </a:r>
          </a:p>
          <a:p>
            <a:endParaRPr lang="en-US" dirty="0"/>
          </a:p>
        </p:txBody>
      </p:sp>
      <p:sp>
        <p:nvSpPr>
          <p:cNvPr id="84" name="Text Placeholder 83">
            <a:extLst>
              <a:ext uri="{FF2B5EF4-FFF2-40B4-BE49-F238E27FC236}">
                <a16:creationId xmlns:a16="http://schemas.microsoft.com/office/drawing/2014/main" id="{39987E6E-52C0-420F-806B-28FB4667373A}"/>
              </a:ext>
            </a:extLst>
          </p:cNvPr>
          <p:cNvSpPr>
            <a:spLocks noGrp="1"/>
          </p:cNvSpPr>
          <p:nvPr>
            <p:ph type="body" sz="quarter" idx="29"/>
          </p:nvPr>
        </p:nvSpPr>
        <p:spPr>
          <a:xfrm>
            <a:off x="5935981" y="4221811"/>
            <a:ext cx="2769869" cy="299767"/>
          </a:xfrm>
        </p:spPr>
        <p:txBody>
          <a:bodyPr/>
          <a:lstStyle/>
          <a:p>
            <a:r>
              <a:rPr lang="en-US" sz="1800" b="1" dirty="0">
                <a:solidFill>
                  <a:srgbClr val="000000"/>
                </a:solidFill>
                <a:latin typeface="+mj-lt"/>
              </a:rPr>
              <a:t>Continual monitoring</a:t>
            </a:r>
            <a:endParaRPr lang="en-US" dirty="0"/>
          </a:p>
        </p:txBody>
      </p:sp>
      <p:sp>
        <p:nvSpPr>
          <p:cNvPr id="18" name="Text Placeholder 17">
            <a:extLst>
              <a:ext uri="{FF2B5EF4-FFF2-40B4-BE49-F238E27FC236}">
                <a16:creationId xmlns:a16="http://schemas.microsoft.com/office/drawing/2014/main" id="{1C49072C-2200-4AF7-AC0E-3058E8C0FD97}"/>
              </a:ext>
            </a:extLst>
          </p:cNvPr>
          <p:cNvSpPr>
            <a:spLocks noGrp="1"/>
          </p:cNvSpPr>
          <p:nvPr>
            <p:ph type="body" sz="quarter" idx="30"/>
          </p:nvPr>
        </p:nvSpPr>
        <p:spPr/>
        <p:txBody>
          <a:bodyPr/>
          <a:lstStyle/>
          <a:p>
            <a:pPr>
              <a:lnSpc>
                <a:spcPct val="100000"/>
              </a:lnSpc>
              <a:spcBef>
                <a:spcPts val="0"/>
              </a:spcBef>
            </a:pPr>
            <a:r>
              <a:rPr lang="en-US" sz="1400" dirty="0"/>
              <a:t>Tools and resources to help understand your community.</a:t>
            </a:r>
          </a:p>
          <a:p>
            <a:pPr>
              <a:lnSpc>
                <a:spcPct val="100000"/>
              </a:lnSpc>
              <a:spcBef>
                <a:spcPts val="0"/>
              </a:spcBef>
            </a:pPr>
            <a:endParaRPr lang="en-US" sz="1100" dirty="0"/>
          </a:p>
        </p:txBody>
      </p:sp>
      <p:sp>
        <p:nvSpPr>
          <p:cNvPr id="19" name="Text Placeholder 18">
            <a:extLst>
              <a:ext uri="{FF2B5EF4-FFF2-40B4-BE49-F238E27FC236}">
                <a16:creationId xmlns:a16="http://schemas.microsoft.com/office/drawing/2014/main" id="{D7C8CD10-3C66-4C32-B8C2-9A234B82C7D1}"/>
              </a:ext>
            </a:extLst>
          </p:cNvPr>
          <p:cNvSpPr>
            <a:spLocks noGrp="1"/>
          </p:cNvSpPr>
          <p:nvPr>
            <p:ph type="body" sz="quarter" idx="31"/>
          </p:nvPr>
        </p:nvSpPr>
        <p:spPr>
          <a:xfrm>
            <a:off x="6047417" y="2477008"/>
            <a:ext cx="2858457" cy="299767"/>
          </a:xfrm>
        </p:spPr>
        <p:txBody>
          <a:bodyPr>
            <a:noAutofit/>
          </a:bodyPr>
          <a:lstStyle/>
          <a:p>
            <a:pPr>
              <a:lnSpc>
                <a:spcPct val="100000"/>
              </a:lnSpc>
              <a:spcBef>
                <a:spcPts val="0"/>
              </a:spcBef>
            </a:pPr>
            <a:r>
              <a:rPr lang="en-US" b="1" dirty="0">
                <a:solidFill>
                  <a:srgbClr val="000000"/>
                </a:solidFill>
                <a:latin typeface="+mj-lt"/>
              </a:rPr>
              <a:t>Know your community</a:t>
            </a:r>
            <a:endParaRPr lang="en-US" dirty="0">
              <a:solidFill>
                <a:schemeClr val="tx1"/>
              </a:solidFill>
            </a:endParaRPr>
          </a:p>
        </p:txBody>
      </p:sp>
      <p:sp>
        <p:nvSpPr>
          <p:cNvPr id="45" name="Text Placeholder 44">
            <a:extLst>
              <a:ext uri="{FF2B5EF4-FFF2-40B4-BE49-F238E27FC236}">
                <a16:creationId xmlns:a16="http://schemas.microsoft.com/office/drawing/2014/main" id="{6E8FFBB1-96D1-4BB8-B78A-48F63F974ABE}"/>
              </a:ext>
            </a:extLst>
          </p:cNvPr>
          <p:cNvSpPr>
            <a:spLocks noGrp="1"/>
          </p:cNvSpPr>
          <p:nvPr>
            <p:ph type="body" sz="quarter" idx="32"/>
          </p:nvPr>
        </p:nvSpPr>
        <p:spPr>
          <a:xfrm>
            <a:off x="6047417" y="5931227"/>
            <a:ext cx="2741741" cy="601662"/>
          </a:xfrm>
        </p:spPr>
        <p:txBody>
          <a:bodyPr/>
          <a:lstStyle/>
          <a:p>
            <a:r>
              <a:rPr lang="en-US" sz="1400" dirty="0"/>
              <a:t>Help you receive targeted investment where it is most needed for the greatest impact.</a:t>
            </a:r>
          </a:p>
        </p:txBody>
      </p:sp>
      <p:sp>
        <p:nvSpPr>
          <p:cNvPr id="49" name="Text Placeholder 48">
            <a:extLst>
              <a:ext uri="{FF2B5EF4-FFF2-40B4-BE49-F238E27FC236}">
                <a16:creationId xmlns:a16="http://schemas.microsoft.com/office/drawing/2014/main" id="{E06C67B9-B15A-43D7-A1C8-0C3286C3EB23}"/>
              </a:ext>
            </a:extLst>
          </p:cNvPr>
          <p:cNvSpPr>
            <a:spLocks noGrp="1"/>
          </p:cNvSpPr>
          <p:nvPr>
            <p:ph type="body" sz="quarter" idx="33"/>
          </p:nvPr>
        </p:nvSpPr>
        <p:spPr>
          <a:xfrm>
            <a:off x="6047417" y="5606116"/>
            <a:ext cx="2979419" cy="299767"/>
          </a:xfrm>
        </p:spPr>
        <p:txBody>
          <a:bodyPr/>
          <a:lstStyle/>
          <a:p>
            <a:r>
              <a:rPr lang="en-US" dirty="0"/>
              <a:t>Achieve your outcome</a:t>
            </a:r>
          </a:p>
        </p:txBody>
      </p:sp>
      <p:sp>
        <p:nvSpPr>
          <p:cNvPr id="50" name="Text Placeholder 49">
            <a:extLst>
              <a:ext uri="{FF2B5EF4-FFF2-40B4-BE49-F238E27FC236}">
                <a16:creationId xmlns:a16="http://schemas.microsoft.com/office/drawing/2014/main" id="{10A69E6E-8A67-4A04-9F91-5B4A0BD09226}"/>
              </a:ext>
            </a:extLst>
          </p:cNvPr>
          <p:cNvSpPr>
            <a:spLocks noGrp="1"/>
          </p:cNvSpPr>
          <p:nvPr>
            <p:ph type="body" sz="quarter" idx="34"/>
          </p:nvPr>
        </p:nvSpPr>
        <p:spPr/>
        <p:txBody>
          <a:bodyPr/>
          <a:lstStyle/>
          <a:p>
            <a:r>
              <a:rPr lang="en-US" sz="1400" dirty="0"/>
              <a:t>Be a bridge between funders.</a:t>
            </a:r>
          </a:p>
        </p:txBody>
      </p:sp>
      <p:sp>
        <p:nvSpPr>
          <p:cNvPr id="51" name="Text Placeholder 50">
            <a:extLst>
              <a:ext uri="{FF2B5EF4-FFF2-40B4-BE49-F238E27FC236}">
                <a16:creationId xmlns:a16="http://schemas.microsoft.com/office/drawing/2014/main" id="{A56BB950-474F-48B8-B96A-19AD258EC1A2}"/>
              </a:ext>
            </a:extLst>
          </p:cNvPr>
          <p:cNvSpPr>
            <a:spLocks noGrp="1"/>
          </p:cNvSpPr>
          <p:nvPr>
            <p:ph type="body" sz="quarter" idx="35"/>
          </p:nvPr>
        </p:nvSpPr>
        <p:spPr>
          <a:xfrm>
            <a:off x="2553374" y="2477008"/>
            <a:ext cx="2532976" cy="299767"/>
          </a:xfrm>
        </p:spPr>
        <p:txBody>
          <a:bodyPr/>
          <a:lstStyle/>
          <a:p>
            <a:r>
              <a:rPr lang="en-US" sz="1800" b="1" dirty="0">
                <a:solidFill>
                  <a:srgbClr val="000000"/>
                </a:solidFill>
                <a:latin typeface="+mj-lt"/>
              </a:rPr>
              <a:t>Know your funder</a:t>
            </a:r>
            <a:endParaRPr lang="en-US" dirty="0"/>
          </a:p>
        </p:txBody>
      </p:sp>
      <p:sp>
        <p:nvSpPr>
          <p:cNvPr id="52" name="Text Placeholder 51">
            <a:extLst>
              <a:ext uri="{FF2B5EF4-FFF2-40B4-BE49-F238E27FC236}">
                <a16:creationId xmlns:a16="http://schemas.microsoft.com/office/drawing/2014/main" id="{4E5915FD-DB3A-45C0-B86A-5D5A81116008}"/>
              </a:ext>
            </a:extLst>
          </p:cNvPr>
          <p:cNvSpPr>
            <a:spLocks noGrp="1"/>
          </p:cNvSpPr>
          <p:nvPr>
            <p:ph type="body" sz="quarter" idx="36"/>
          </p:nvPr>
        </p:nvSpPr>
        <p:spPr/>
        <p:txBody>
          <a:bodyPr/>
          <a:lstStyle/>
          <a:p>
            <a:r>
              <a:rPr lang="en-US" sz="1400" dirty="0"/>
              <a:t>Get you ready to receive investment.</a:t>
            </a:r>
          </a:p>
        </p:txBody>
      </p:sp>
      <p:sp>
        <p:nvSpPr>
          <p:cNvPr id="55" name="Text Placeholder 54">
            <a:extLst>
              <a:ext uri="{FF2B5EF4-FFF2-40B4-BE49-F238E27FC236}">
                <a16:creationId xmlns:a16="http://schemas.microsoft.com/office/drawing/2014/main" id="{57539E1A-9B29-402B-A46D-E0F212E1B50F}"/>
              </a:ext>
            </a:extLst>
          </p:cNvPr>
          <p:cNvSpPr>
            <a:spLocks noGrp="1"/>
          </p:cNvSpPr>
          <p:nvPr>
            <p:ph type="body" sz="quarter" idx="37"/>
          </p:nvPr>
        </p:nvSpPr>
        <p:spPr/>
        <p:txBody>
          <a:bodyPr/>
          <a:lstStyle/>
          <a:p>
            <a:r>
              <a:rPr lang="en-US" dirty="0"/>
              <a:t>Investment ready</a:t>
            </a:r>
          </a:p>
        </p:txBody>
      </p:sp>
      <p:sp>
        <p:nvSpPr>
          <p:cNvPr id="56" name="Text Placeholder 55">
            <a:extLst>
              <a:ext uri="{FF2B5EF4-FFF2-40B4-BE49-F238E27FC236}">
                <a16:creationId xmlns:a16="http://schemas.microsoft.com/office/drawing/2014/main" id="{CCD516C7-925C-4455-9350-3A7DAA071941}"/>
              </a:ext>
            </a:extLst>
          </p:cNvPr>
          <p:cNvSpPr>
            <a:spLocks noGrp="1"/>
          </p:cNvSpPr>
          <p:nvPr>
            <p:ph type="body" sz="quarter" idx="38"/>
          </p:nvPr>
        </p:nvSpPr>
        <p:spPr/>
        <p:txBody>
          <a:bodyPr/>
          <a:lstStyle/>
          <a:p>
            <a:r>
              <a:rPr lang="en-US" sz="1400" dirty="0"/>
              <a:t>Help to create an impact driven approach.</a:t>
            </a:r>
          </a:p>
          <a:p>
            <a:endParaRPr lang="en-US" dirty="0"/>
          </a:p>
        </p:txBody>
      </p:sp>
      <p:sp>
        <p:nvSpPr>
          <p:cNvPr id="57" name="Text Placeholder 56">
            <a:extLst>
              <a:ext uri="{FF2B5EF4-FFF2-40B4-BE49-F238E27FC236}">
                <a16:creationId xmlns:a16="http://schemas.microsoft.com/office/drawing/2014/main" id="{E280721E-D8F5-469E-B021-B2428B82D28A}"/>
              </a:ext>
            </a:extLst>
          </p:cNvPr>
          <p:cNvSpPr>
            <a:spLocks noGrp="1"/>
          </p:cNvSpPr>
          <p:nvPr>
            <p:ph type="body" sz="quarter" idx="39"/>
          </p:nvPr>
        </p:nvSpPr>
        <p:spPr/>
        <p:txBody>
          <a:bodyPr/>
          <a:lstStyle/>
          <a:p>
            <a:r>
              <a:rPr lang="en-US" dirty="0"/>
              <a:t>Impact</a:t>
            </a:r>
          </a:p>
        </p:txBody>
      </p:sp>
      <p:sp>
        <p:nvSpPr>
          <p:cNvPr id="54" name="Oval 53" descr="timeline markers">
            <a:extLst>
              <a:ext uri="{FF2B5EF4-FFF2-40B4-BE49-F238E27FC236}">
                <a16:creationId xmlns:a16="http://schemas.microsoft.com/office/drawing/2014/main" id="{860921B8-3D91-48AB-A236-95079DA8AD01}"/>
              </a:ext>
            </a:extLst>
          </p:cNvPr>
          <p:cNvSpPr/>
          <p:nvPr/>
        </p:nvSpPr>
        <p:spPr>
          <a:xfrm flipH="1">
            <a:off x="1003747" y="1350041"/>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105" name="Oval 104" descr="timeline markers">
            <a:extLst>
              <a:ext uri="{FF2B5EF4-FFF2-40B4-BE49-F238E27FC236}">
                <a16:creationId xmlns:a16="http://schemas.microsoft.com/office/drawing/2014/main" id="{E92417A0-A309-465F-88E7-0DED361313C1}"/>
              </a:ext>
            </a:extLst>
          </p:cNvPr>
          <p:cNvSpPr/>
          <p:nvPr/>
        </p:nvSpPr>
        <p:spPr>
          <a:xfrm flipH="1">
            <a:off x="4552816" y="6139523"/>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107" name="Oval 106" descr="timeline markers">
            <a:extLst>
              <a:ext uri="{FF2B5EF4-FFF2-40B4-BE49-F238E27FC236}">
                <a16:creationId xmlns:a16="http://schemas.microsoft.com/office/drawing/2014/main" id="{13511587-7FCB-40F6-8E34-178AF7381975}"/>
              </a:ext>
            </a:extLst>
          </p:cNvPr>
          <p:cNvSpPr/>
          <p:nvPr/>
        </p:nvSpPr>
        <p:spPr>
          <a:xfrm flipH="1">
            <a:off x="6162090" y="2132914"/>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108" name="Oval 107" descr="timeline markers">
            <a:extLst>
              <a:ext uri="{FF2B5EF4-FFF2-40B4-BE49-F238E27FC236}">
                <a16:creationId xmlns:a16="http://schemas.microsoft.com/office/drawing/2014/main" id="{857D08D2-A1C9-489D-8348-CFB47CDE3AB1}"/>
              </a:ext>
            </a:extLst>
          </p:cNvPr>
          <p:cNvSpPr/>
          <p:nvPr/>
        </p:nvSpPr>
        <p:spPr>
          <a:xfrm flipH="1">
            <a:off x="9810032" y="2132914"/>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109" name="Oval 108" descr="timeline markers">
            <a:extLst>
              <a:ext uri="{FF2B5EF4-FFF2-40B4-BE49-F238E27FC236}">
                <a16:creationId xmlns:a16="http://schemas.microsoft.com/office/drawing/2014/main" id="{E245448C-0204-44B2-B971-A22E9D2DFACE}"/>
              </a:ext>
            </a:extLst>
          </p:cNvPr>
          <p:cNvSpPr/>
          <p:nvPr/>
        </p:nvSpPr>
        <p:spPr>
          <a:xfrm flipH="1">
            <a:off x="9810032" y="3836703"/>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110" name="Oval 109" descr="timeline markers">
            <a:extLst>
              <a:ext uri="{FF2B5EF4-FFF2-40B4-BE49-F238E27FC236}">
                <a16:creationId xmlns:a16="http://schemas.microsoft.com/office/drawing/2014/main" id="{19A80ABD-E90D-411F-BF88-7E1ED68E1846}"/>
              </a:ext>
            </a:extLst>
          </p:cNvPr>
          <p:cNvSpPr/>
          <p:nvPr/>
        </p:nvSpPr>
        <p:spPr>
          <a:xfrm flipH="1">
            <a:off x="6162090" y="3836703"/>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111" name="Oval 110" descr="timeline markers">
            <a:extLst>
              <a:ext uri="{FF2B5EF4-FFF2-40B4-BE49-F238E27FC236}">
                <a16:creationId xmlns:a16="http://schemas.microsoft.com/office/drawing/2014/main" id="{467F323A-16F5-4015-85F9-EED889A6702A}"/>
              </a:ext>
            </a:extLst>
          </p:cNvPr>
          <p:cNvSpPr/>
          <p:nvPr/>
        </p:nvSpPr>
        <p:spPr>
          <a:xfrm flipH="1">
            <a:off x="2512199" y="3831770"/>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pic>
        <p:nvPicPr>
          <p:cNvPr id="29" name="Picture Placeholder 28"/>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2317" r="2317"/>
          <a:stretch>
            <a:fillRect/>
          </a:stretch>
        </p:blipFill>
        <p:spPr/>
      </p:pic>
      <p:pic>
        <p:nvPicPr>
          <p:cNvPr id="33" name="Picture Placeholder 32"/>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t="4027" b="4027"/>
          <a:stretch>
            <a:fillRect/>
          </a:stretch>
        </p:blipFill>
        <p:spPr/>
      </p:pic>
      <p:pic>
        <p:nvPicPr>
          <p:cNvPr id="37" name="Picture Placeholder 36"/>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t="240" b="240"/>
          <a:stretch>
            <a:fillRect/>
          </a:stretch>
        </p:blipFill>
        <p:spPr/>
      </p:pic>
      <p:pic>
        <p:nvPicPr>
          <p:cNvPr id="40" name="Picture Placeholder 39"/>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1638" b="1638"/>
          <a:stretch>
            <a:fillRect/>
          </a:stretch>
        </p:blipFill>
        <p:spPr/>
      </p:pic>
      <p:pic>
        <p:nvPicPr>
          <p:cNvPr id="42" name="Picture Placeholder 41"/>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14261" r="14261"/>
          <a:stretch>
            <a:fillRect/>
          </a:stretch>
        </p:blipFill>
        <p:spPr/>
      </p:pic>
      <p:pic>
        <p:nvPicPr>
          <p:cNvPr id="44" name="Picture Placeholder 43"/>
          <p:cNvPicPr>
            <a:picLocks noGrp="1" noChangeAspect="1"/>
          </p:cNvPicPr>
          <p:nvPr>
            <p:ph type="pic" sz="quarter" idx="22"/>
          </p:nvPr>
        </p:nvPicPr>
        <p:blipFill>
          <a:blip r:embed="rId7">
            <a:extLst>
              <a:ext uri="{28A0092B-C50C-407E-A947-70E740481C1C}">
                <a14:useLocalDpi xmlns:a14="http://schemas.microsoft.com/office/drawing/2010/main" val="0"/>
              </a:ext>
            </a:extLst>
          </a:blip>
          <a:srcRect t="293" b="293"/>
          <a:stretch>
            <a:fillRect/>
          </a:stretch>
        </p:blipFill>
        <p:spPr/>
      </p:pic>
      <p:pic>
        <p:nvPicPr>
          <p:cNvPr id="60" name="Picture Placeholder 59"/>
          <p:cNvPicPr>
            <a:picLocks noGrp="1" noChangeAspect="1"/>
          </p:cNvPicPr>
          <p:nvPr>
            <p:ph type="pic" sz="quarter" idx="23"/>
          </p:nvPr>
        </p:nvPicPr>
        <p:blipFill>
          <a:blip r:embed="rId8">
            <a:extLst>
              <a:ext uri="{28A0092B-C50C-407E-A947-70E740481C1C}">
                <a14:useLocalDpi xmlns:a14="http://schemas.microsoft.com/office/drawing/2010/main" val="0"/>
              </a:ext>
            </a:extLst>
          </a:blip>
          <a:srcRect t="296" b="296"/>
          <a:stretch>
            <a:fillRect/>
          </a:stretch>
        </p:blipFill>
        <p:spPr/>
      </p:pic>
      <p:pic>
        <p:nvPicPr>
          <p:cNvPr id="63" name="Picture Placeholder 62"/>
          <p:cNvPicPr>
            <a:picLocks noGrp="1" noChangeAspect="1"/>
          </p:cNvPicPr>
          <p:nvPr>
            <p:ph type="pic" sz="quarter" idx="25"/>
          </p:nvPr>
        </p:nvPicPr>
        <p:blipFill>
          <a:blip r:embed="rId9">
            <a:extLst>
              <a:ext uri="{28A0092B-C50C-407E-A947-70E740481C1C}">
                <a14:useLocalDpi xmlns:a14="http://schemas.microsoft.com/office/drawing/2010/main" val="0"/>
              </a:ext>
            </a:extLst>
          </a:blip>
          <a:srcRect l="650" r="650"/>
          <a:stretch>
            <a:fillRect/>
          </a:stretch>
        </p:blipFill>
        <p:spPr/>
      </p:pic>
      <p:sp>
        <p:nvSpPr>
          <p:cNvPr id="64" name="TextBox 63"/>
          <p:cNvSpPr txBox="1"/>
          <p:nvPr/>
        </p:nvSpPr>
        <p:spPr>
          <a:xfrm>
            <a:off x="5336275" y="259307"/>
            <a:ext cx="5895832" cy="1077218"/>
          </a:xfrm>
          <a:prstGeom prst="rect">
            <a:avLst/>
          </a:prstGeom>
          <a:noFill/>
        </p:spPr>
        <p:txBody>
          <a:bodyPr wrap="square" rtlCol="0">
            <a:spAutoFit/>
          </a:bodyPr>
          <a:lstStyle/>
          <a:p>
            <a:r>
              <a:rPr lang="en-GB" sz="2800" b="1" dirty="0">
                <a:solidFill>
                  <a:schemeClr val="accent3">
                    <a:lumMod val="50000"/>
                  </a:schemeClr>
                </a:solidFill>
              </a:rPr>
              <a:t>Funding Map</a:t>
            </a:r>
          </a:p>
          <a:p>
            <a:r>
              <a:rPr lang="en-GB" b="1" dirty="0">
                <a:solidFill>
                  <a:schemeClr val="accent3">
                    <a:lumMod val="50000"/>
                  </a:schemeClr>
                </a:solidFill>
              </a:rPr>
              <a:t>Community Sport can help you at any part of your investment journey.</a:t>
            </a:r>
          </a:p>
        </p:txBody>
      </p:sp>
      <p:pic>
        <p:nvPicPr>
          <p:cNvPr id="65" name="Picture 6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04450" y="6004121"/>
            <a:ext cx="2257350" cy="608732"/>
          </a:xfrm>
          <a:prstGeom prst="rect">
            <a:avLst/>
          </a:prstGeom>
        </p:spPr>
      </p:pic>
    </p:spTree>
    <p:extLst>
      <p:ext uri="{BB962C8B-B14F-4D97-AF65-F5344CB8AC3E}">
        <p14:creationId xmlns:p14="http://schemas.microsoft.com/office/powerpoint/2010/main" val="2304126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AC55-435D-442D-81E6-E0F7D1AED8FD}"/>
              </a:ext>
            </a:extLst>
          </p:cNvPr>
          <p:cNvSpPr>
            <a:spLocks noGrp="1"/>
          </p:cNvSpPr>
          <p:nvPr>
            <p:ph type="title"/>
          </p:nvPr>
        </p:nvSpPr>
        <p:spPr>
          <a:solidFill>
            <a:srgbClr val="00823B"/>
          </a:solidFill>
        </p:spPr>
        <p:txBody>
          <a:bodyPr/>
          <a:lstStyle/>
          <a:p>
            <a:r>
              <a:rPr lang="en-GB"/>
              <a:t>Summary</a:t>
            </a:r>
          </a:p>
        </p:txBody>
      </p:sp>
      <p:sp>
        <p:nvSpPr>
          <p:cNvPr id="7" name="Content Placeholder 2">
            <a:extLst>
              <a:ext uri="{FF2B5EF4-FFF2-40B4-BE49-F238E27FC236}">
                <a16:creationId xmlns:a16="http://schemas.microsoft.com/office/drawing/2014/main" id="{85B058A2-9697-4752-9248-813A41E1D1CF}"/>
              </a:ext>
            </a:extLst>
          </p:cNvPr>
          <p:cNvSpPr>
            <a:spLocks noGrp="1"/>
          </p:cNvSpPr>
          <p:nvPr>
            <p:ph idx="1"/>
          </p:nvPr>
        </p:nvSpPr>
        <p:spPr>
          <a:xfrm>
            <a:off x="525453" y="1507667"/>
            <a:ext cx="10541132" cy="4831425"/>
          </a:xfrm>
        </p:spPr>
        <p:txBody>
          <a:bodyPr>
            <a:normAutofit/>
          </a:bodyPr>
          <a:lstStyle/>
          <a:p>
            <a:r>
              <a:rPr lang="en-GB" b="1"/>
              <a:t> </a:t>
            </a:r>
            <a:endParaRPr lang="en-GB" sz="200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7C4703D-F0CD-4455-98BB-504A1498CE22}"/>
              </a:ext>
            </a:extLst>
          </p:cNvPr>
          <p:cNvPicPr>
            <a:picLocks noChangeAspect="1"/>
          </p:cNvPicPr>
          <p:nvPr/>
        </p:nvPicPr>
        <p:blipFill>
          <a:blip r:embed="rId3"/>
          <a:stretch>
            <a:fillRect/>
          </a:stretch>
        </p:blipFill>
        <p:spPr>
          <a:xfrm>
            <a:off x="831609" y="979153"/>
            <a:ext cx="8808076" cy="5098759"/>
          </a:xfrm>
          <a:prstGeom prst="rect">
            <a:avLst/>
          </a:prstGeom>
        </p:spPr>
      </p:pic>
    </p:spTree>
    <p:extLst>
      <p:ext uri="{BB962C8B-B14F-4D97-AF65-F5344CB8AC3E}">
        <p14:creationId xmlns:p14="http://schemas.microsoft.com/office/powerpoint/2010/main" val="645940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AC55-435D-442D-81E6-E0F7D1AED8FD}"/>
              </a:ext>
            </a:extLst>
          </p:cNvPr>
          <p:cNvSpPr>
            <a:spLocks noGrp="1"/>
          </p:cNvSpPr>
          <p:nvPr>
            <p:ph type="title"/>
          </p:nvPr>
        </p:nvSpPr>
        <p:spPr>
          <a:solidFill>
            <a:srgbClr val="00823B"/>
          </a:solidFill>
        </p:spPr>
        <p:txBody>
          <a:bodyPr/>
          <a:lstStyle/>
          <a:p>
            <a:r>
              <a:rPr lang="en-GB" dirty="0"/>
              <a:t>Closing Remarks </a:t>
            </a:r>
          </a:p>
        </p:txBody>
      </p:sp>
      <p:pic>
        <p:nvPicPr>
          <p:cNvPr id="4" name="Graphic 3" descr="Chat">
            <a:extLst>
              <a:ext uri="{FF2B5EF4-FFF2-40B4-BE49-F238E27FC236}">
                <a16:creationId xmlns:a16="http://schemas.microsoft.com/office/drawing/2014/main" id="{00C9EDEE-12D6-458A-BA7D-5268C738DD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33849" y="1361972"/>
            <a:ext cx="4541892" cy="4541892"/>
          </a:xfrm>
          <a:prstGeom prst="rect">
            <a:avLst/>
          </a:prstGeom>
        </p:spPr>
      </p:pic>
    </p:spTree>
    <p:extLst>
      <p:ext uri="{BB962C8B-B14F-4D97-AF65-F5344CB8AC3E}">
        <p14:creationId xmlns:p14="http://schemas.microsoft.com/office/powerpoint/2010/main" val="322111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AC55-435D-442D-81E6-E0F7D1AED8FD}"/>
              </a:ext>
            </a:extLst>
          </p:cNvPr>
          <p:cNvSpPr>
            <a:spLocks noGrp="1"/>
          </p:cNvSpPr>
          <p:nvPr>
            <p:ph type="title"/>
          </p:nvPr>
        </p:nvSpPr>
        <p:spPr>
          <a:solidFill>
            <a:srgbClr val="00823B"/>
          </a:solidFill>
        </p:spPr>
        <p:txBody>
          <a:bodyPr/>
          <a:lstStyle/>
          <a:p>
            <a:r>
              <a:rPr lang="en-GB" dirty="0"/>
              <a:t>Setting the Scene </a:t>
            </a:r>
          </a:p>
        </p:txBody>
      </p:sp>
      <p:sp>
        <p:nvSpPr>
          <p:cNvPr id="6" name="Content Placeholder 5">
            <a:extLst>
              <a:ext uri="{FF2B5EF4-FFF2-40B4-BE49-F238E27FC236}">
                <a16:creationId xmlns:a16="http://schemas.microsoft.com/office/drawing/2014/main" id="{72845486-A7C7-4D94-BC0B-B5B705F76E10}"/>
              </a:ext>
            </a:extLst>
          </p:cNvPr>
          <p:cNvSpPr>
            <a:spLocks noGrp="1"/>
          </p:cNvSpPr>
          <p:nvPr>
            <p:ph idx="1"/>
          </p:nvPr>
        </p:nvSpPr>
        <p:spPr>
          <a:xfrm>
            <a:off x="609600" y="1720345"/>
            <a:ext cx="10972800" cy="3988817"/>
          </a:xfrm>
        </p:spPr>
        <p:txBody>
          <a:bodyPr/>
          <a:lstStyle/>
          <a:p>
            <a:endParaRPr lang="en-GB" dirty="0"/>
          </a:p>
          <a:p>
            <a:endParaRPr lang="en-GB" dirty="0"/>
          </a:p>
          <a:p>
            <a:endParaRPr lang="en-GB" dirty="0"/>
          </a:p>
          <a:p>
            <a:endParaRPr lang="en-GB" dirty="0"/>
          </a:p>
          <a:p>
            <a:endParaRPr lang="en-GB" dirty="0"/>
          </a:p>
          <a:p>
            <a:r>
              <a:rPr lang="en-GB" b="1" dirty="0"/>
              <a:t>MOVING FOCUS TO OUTCOMES                                 IMPACTS!</a:t>
            </a:r>
          </a:p>
          <a:p>
            <a:endParaRPr lang="en-GB" dirty="0"/>
          </a:p>
        </p:txBody>
      </p:sp>
      <p:sp>
        <p:nvSpPr>
          <p:cNvPr id="7" name="Arrow: Right 6">
            <a:extLst>
              <a:ext uri="{FF2B5EF4-FFF2-40B4-BE49-F238E27FC236}">
                <a16:creationId xmlns:a16="http://schemas.microsoft.com/office/drawing/2014/main" id="{2DD9E5EA-CE13-4824-A55C-378EC6FDC75D}"/>
              </a:ext>
            </a:extLst>
          </p:cNvPr>
          <p:cNvSpPr/>
          <p:nvPr/>
        </p:nvSpPr>
        <p:spPr>
          <a:xfrm>
            <a:off x="6239774" y="443831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97195CFE-2E25-4BA5-9349-13C1535E0D53}"/>
              </a:ext>
            </a:extLst>
          </p:cNvPr>
          <p:cNvSpPr/>
          <p:nvPr/>
        </p:nvSpPr>
        <p:spPr>
          <a:xfrm>
            <a:off x="1104276" y="1993691"/>
            <a:ext cx="3927423" cy="1484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3200" b="1" dirty="0">
                <a:solidFill>
                  <a:schemeClr val="accent6"/>
                </a:solidFill>
              </a:rPr>
              <a:t>Outputs</a:t>
            </a:r>
          </a:p>
          <a:p>
            <a:pPr algn="ctr"/>
            <a:r>
              <a:rPr lang="en-GB" sz="2000" b="1" dirty="0">
                <a:solidFill>
                  <a:schemeClr val="accent6"/>
                </a:solidFill>
              </a:rPr>
              <a:t>Things that Happen  </a:t>
            </a:r>
          </a:p>
        </p:txBody>
      </p:sp>
      <p:sp>
        <p:nvSpPr>
          <p:cNvPr id="9" name="Oval 8">
            <a:extLst>
              <a:ext uri="{FF2B5EF4-FFF2-40B4-BE49-F238E27FC236}">
                <a16:creationId xmlns:a16="http://schemas.microsoft.com/office/drawing/2014/main" id="{97195CFE-2E25-4BA5-9349-13C1535E0D53}"/>
              </a:ext>
            </a:extLst>
          </p:cNvPr>
          <p:cNvSpPr/>
          <p:nvPr/>
        </p:nvSpPr>
        <p:spPr>
          <a:xfrm>
            <a:off x="6850504" y="1944973"/>
            <a:ext cx="3927423" cy="1484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3200" b="1" dirty="0">
                <a:solidFill>
                  <a:schemeClr val="accent6"/>
                </a:solidFill>
              </a:rPr>
              <a:t>Outcomes</a:t>
            </a:r>
          </a:p>
          <a:p>
            <a:pPr algn="ctr"/>
            <a:r>
              <a:rPr lang="en-GB" sz="2000" b="1" dirty="0">
                <a:solidFill>
                  <a:schemeClr val="accent6"/>
                </a:solidFill>
              </a:rPr>
              <a:t>Impact Created  </a:t>
            </a:r>
          </a:p>
        </p:txBody>
      </p:sp>
    </p:spTree>
    <p:extLst>
      <p:ext uri="{BB962C8B-B14F-4D97-AF65-F5344CB8AC3E}">
        <p14:creationId xmlns:p14="http://schemas.microsoft.com/office/powerpoint/2010/main" val="1117017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9"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1"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7"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extBox 1"/>
          <p:cNvSpPr txBox="1"/>
          <p:nvPr/>
        </p:nvSpPr>
        <p:spPr>
          <a:xfrm>
            <a:off x="3468767" y="5030381"/>
            <a:ext cx="5574607" cy="177782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a:ea typeface="+mn-ea"/>
                <a:cs typeface="+mn-cs"/>
              </a:rPr>
              <a:t>Colin McMillan</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libri Light" panose="020F0302020204030204"/>
                <a:ea typeface="+mn-ea"/>
                <a:cs typeface="+mn-cs"/>
              </a:rPr>
              <a:t>Programme</a:t>
            </a:r>
            <a:r>
              <a:rPr kumimoji="0" lang="en-US" sz="2800" b="1" i="0" u="none" strike="noStrike" kern="1200" cap="none" spc="0" normalizeH="0" baseline="0" noProof="0" dirty="0">
                <a:ln>
                  <a:noFill/>
                </a:ln>
                <a:solidFill>
                  <a:prstClr val="white"/>
                </a:solidFill>
                <a:effectLst/>
                <a:uLnTx/>
                <a:uFillTx/>
                <a:latin typeface="Calibri Light" panose="020F0302020204030204"/>
                <a:ea typeface="+mn-ea"/>
                <a:cs typeface="+mn-cs"/>
              </a:rPr>
              <a:t> Manager (LaunchMe)</a:t>
            </a:r>
          </a:p>
        </p:txBody>
      </p:sp>
      <p:sp>
        <p:nvSpPr>
          <p:cNvPr id="39" name="Freeform: Shape 38">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p:cNvPicPr>
            <a:picLocks noGrp="1" noChangeAspect="1"/>
          </p:cNvPicPr>
          <p:nvPr>
            <p:ph type="pic" idx="1"/>
          </p:nvPr>
        </p:nvPicPr>
        <p:blipFill rotWithShape="1">
          <a:blip r:embed="rId2">
            <a:extLst>
              <a:ext uri="{28A0092B-C50C-407E-A947-70E740481C1C}">
                <a14:useLocalDpi xmlns:a14="http://schemas.microsoft.com/office/drawing/2010/main" val="0"/>
              </a:ext>
            </a:extLst>
          </a:blip>
          <a:stretch/>
        </p:blipFill>
        <p:spPr>
          <a:xfrm>
            <a:off x="2004024" y="671951"/>
            <a:ext cx="8192945" cy="3359108"/>
          </a:xfrm>
          <a:prstGeom prst="rect">
            <a:avLst/>
          </a:prstGeom>
          <a:noFill/>
        </p:spPr>
      </p:pic>
      <p:sp>
        <p:nvSpPr>
          <p:cNvPr id="11" name="Text Placeholder 3">
            <a:extLst>
              <a:ext uri="{FF2B5EF4-FFF2-40B4-BE49-F238E27FC236}">
                <a16:creationId xmlns:a16="http://schemas.microsoft.com/office/drawing/2014/main" id="{D16F4599-1A28-4CCA-BAC3-DEC28A1329BB}"/>
              </a:ext>
            </a:extLst>
          </p:cNvPr>
          <p:cNvSpPr>
            <a:spLocks noGrp="1"/>
          </p:cNvSpPr>
          <p:nvPr>
            <p:ph type="body" sz="half" idx="2"/>
          </p:nvPr>
        </p:nvSpPr>
        <p:spPr>
          <a:xfrm>
            <a:off x="3474020" y="4003847"/>
            <a:ext cx="4975181" cy="1411091"/>
          </a:xfrm>
        </p:spPr>
        <p:txBody>
          <a:bodyPr vert="horz" lIns="91440" tIns="45720" rIns="91440" bIns="45720" rtlCol="0" anchor="ctr">
            <a:normAutofit/>
          </a:bodyPr>
          <a:lstStyle/>
          <a:p>
            <a:pPr indent="-228600">
              <a:buFont typeface="Arial" panose="020B0604020202020204" pitchFamily="34" charset="0"/>
              <a:buChar char="•"/>
            </a:pPr>
            <a:endParaRPr lang="en-US" sz="3600" dirty="0"/>
          </a:p>
          <a:p>
            <a:r>
              <a:rPr lang="en-US" sz="3600" dirty="0"/>
              <a:t>What a funder looks for</a:t>
            </a:r>
          </a:p>
        </p:txBody>
      </p:sp>
    </p:spTree>
    <p:extLst>
      <p:ext uri="{BB962C8B-B14F-4D97-AF65-F5344CB8AC3E}">
        <p14:creationId xmlns:p14="http://schemas.microsoft.com/office/powerpoint/2010/main" val="2908618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p:cNvPicPr>
            <a:picLocks noGrp="1" noChangeAspect="1"/>
          </p:cNvPicPr>
          <p:nvPr>
            <p:ph idx="1"/>
          </p:nvPr>
        </p:nvPicPr>
        <p:blipFill rotWithShape="1">
          <a:blip r:embed="rId2">
            <a:extLst>
              <a:ext uri="{28A0092B-C50C-407E-A947-70E740481C1C}">
                <a14:useLocalDpi xmlns:a14="http://schemas.microsoft.com/office/drawing/2010/main" val="0"/>
              </a:ext>
            </a:extLst>
          </a:blip>
          <a:srcRect t="16726" r="-1" b="6943"/>
          <a:stretch/>
        </p:blipFill>
        <p:spPr>
          <a:xfrm>
            <a:off x="321733" y="321733"/>
            <a:ext cx="11548534" cy="6214534"/>
          </a:xfrm>
          <a:prstGeom prst="rect">
            <a:avLst/>
          </a:prstGeom>
        </p:spPr>
      </p:pic>
    </p:spTree>
    <p:extLst>
      <p:ext uri="{BB962C8B-B14F-4D97-AF65-F5344CB8AC3E}">
        <p14:creationId xmlns:p14="http://schemas.microsoft.com/office/powerpoint/2010/main" val="29946200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81948" y="0"/>
            <a:ext cx="6886052"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5575"/>
                </a:solidFill>
                <a:effectLst/>
                <a:uLnTx/>
                <a:uFillTx/>
                <a:latin typeface="TisaSansPro" pitchFamily="34" charset="0"/>
                <a:ea typeface="+mn-ea"/>
                <a:cs typeface="Arial" pitchFamily="34" charset="0"/>
              </a:rPr>
              <a:t>Social Entrepreneurs in Scotland</a:t>
            </a:r>
          </a:p>
        </p:txBody>
      </p:sp>
      <p:pic>
        <p:nvPicPr>
          <p:cNvPr id="26626" name="Picture 2" descr="Breadshare"/>
          <p:cNvPicPr>
            <a:picLocks noChangeAspect="1" noChangeArrowheads="1"/>
          </p:cNvPicPr>
          <p:nvPr/>
        </p:nvPicPr>
        <p:blipFill>
          <a:blip r:embed="rId3" cstate="print"/>
          <a:srcRect l="9007" r="7674"/>
          <a:stretch>
            <a:fillRect/>
          </a:stretch>
        </p:blipFill>
        <p:spPr bwMode="auto">
          <a:xfrm>
            <a:off x="4799856" y="908720"/>
            <a:ext cx="2664296" cy="1800000"/>
          </a:xfrm>
          <a:prstGeom prst="rect">
            <a:avLst/>
          </a:prstGeom>
          <a:noFill/>
        </p:spPr>
      </p:pic>
      <p:pic>
        <p:nvPicPr>
          <p:cNvPr id="26630" name="Picture 6" descr="Sylvia Douglas - MsMissMrs"/>
          <p:cNvPicPr>
            <a:picLocks noChangeAspect="1" noChangeArrowheads="1"/>
          </p:cNvPicPr>
          <p:nvPr/>
        </p:nvPicPr>
        <p:blipFill>
          <a:blip r:embed="rId4" cstate="print"/>
          <a:srcRect l="10162" r="14635"/>
          <a:stretch>
            <a:fillRect/>
          </a:stretch>
        </p:blipFill>
        <p:spPr bwMode="auto">
          <a:xfrm>
            <a:off x="7608168" y="908720"/>
            <a:ext cx="2664296" cy="1800000"/>
          </a:xfrm>
          <a:prstGeom prst="rect">
            <a:avLst/>
          </a:prstGeom>
          <a:noFill/>
        </p:spPr>
      </p:pic>
      <p:pic>
        <p:nvPicPr>
          <p:cNvPr id="26631" name="Picture 7" descr="P:\Comms\Photography\Older SEF case studies\screen res\C - creativity in care  02 copy.jpg"/>
          <p:cNvPicPr>
            <a:picLocks noChangeAspect="1" noChangeArrowheads="1"/>
          </p:cNvPicPr>
          <p:nvPr/>
        </p:nvPicPr>
        <p:blipFill>
          <a:blip r:embed="rId5" cstate="print"/>
          <a:srcRect/>
          <a:stretch>
            <a:fillRect/>
          </a:stretch>
        </p:blipFill>
        <p:spPr bwMode="auto">
          <a:xfrm>
            <a:off x="6023992" y="2852936"/>
            <a:ext cx="2700000" cy="1800000"/>
          </a:xfrm>
          <a:prstGeom prst="rect">
            <a:avLst/>
          </a:prstGeom>
          <a:noFill/>
        </p:spPr>
      </p:pic>
      <p:pic>
        <p:nvPicPr>
          <p:cNvPr id="26632" name="Picture 8" descr="P:\Comms\Photography\Older SEF case studies\screen res\FP Josh's Social Bite  02 copy.jpg"/>
          <p:cNvPicPr>
            <a:picLocks noChangeAspect="1" noChangeArrowheads="1"/>
          </p:cNvPicPr>
          <p:nvPr/>
        </p:nvPicPr>
        <p:blipFill>
          <a:blip r:embed="rId6" cstate="print"/>
          <a:srcRect/>
          <a:stretch>
            <a:fillRect/>
          </a:stretch>
        </p:blipFill>
        <p:spPr bwMode="auto">
          <a:xfrm>
            <a:off x="7392144" y="4869360"/>
            <a:ext cx="2700000" cy="1800000"/>
          </a:xfrm>
          <a:prstGeom prst="rect">
            <a:avLst/>
          </a:prstGeom>
          <a:noFill/>
        </p:spPr>
      </p:pic>
      <p:pic>
        <p:nvPicPr>
          <p:cNvPr id="26633" name="Picture 9" descr="P:\Comms\Photography\Older SEF case studies\screen res\FP13 DNDP  01 copy.jpg"/>
          <p:cNvPicPr>
            <a:picLocks noChangeAspect="1" noChangeArrowheads="1"/>
          </p:cNvPicPr>
          <p:nvPr/>
        </p:nvPicPr>
        <p:blipFill>
          <a:blip r:embed="rId7" cstate="print"/>
          <a:srcRect/>
          <a:stretch>
            <a:fillRect/>
          </a:stretch>
        </p:blipFill>
        <p:spPr bwMode="auto">
          <a:xfrm>
            <a:off x="3143672" y="2852936"/>
            <a:ext cx="2700000" cy="1800000"/>
          </a:xfrm>
          <a:prstGeom prst="rect">
            <a:avLst/>
          </a:prstGeom>
          <a:noFill/>
        </p:spPr>
      </p:pic>
      <p:pic>
        <p:nvPicPr>
          <p:cNvPr id="26635" name="Picture 11" descr="P:\Comms\Photography\Older SEF case studies\screen res\FP13 Locavore  02 copy.jpg"/>
          <p:cNvPicPr>
            <a:picLocks noChangeAspect="1" noChangeArrowheads="1"/>
          </p:cNvPicPr>
          <p:nvPr/>
        </p:nvPicPr>
        <p:blipFill>
          <a:blip r:embed="rId8" cstate="print"/>
          <a:srcRect/>
          <a:stretch>
            <a:fillRect/>
          </a:stretch>
        </p:blipFill>
        <p:spPr bwMode="auto">
          <a:xfrm>
            <a:off x="1991544" y="908720"/>
            <a:ext cx="2700000" cy="1800000"/>
          </a:xfrm>
          <a:prstGeom prst="rect">
            <a:avLst/>
          </a:prstGeom>
          <a:noFill/>
        </p:spPr>
      </p:pic>
      <p:pic>
        <p:nvPicPr>
          <p:cNvPr id="26638" name="Picture 14" descr="P:\Comms\Photography\Older SEF case studies\screen res\FP13 Reach for Autism 01.jpg"/>
          <p:cNvPicPr>
            <a:picLocks noChangeAspect="1" noChangeArrowheads="1"/>
          </p:cNvPicPr>
          <p:nvPr/>
        </p:nvPicPr>
        <p:blipFill>
          <a:blip r:embed="rId9" cstate="print"/>
          <a:srcRect/>
          <a:stretch>
            <a:fillRect/>
          </a:stretch>
        </p:blipFill>
        <p:spPr bwMode="auto">
          <a:xfrm>
            <a:off x="4583832" y="4869360"/>
            <a:ext cx="2700000" cy="1800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801340" y="802955"/>
            <a:ext cx="5294660" cy="1454051"/>
          </a:xfrm>
        </p:spPr>
        <p:txBody>
          <a:bodyPr>
            <a:normAutofit/>
          </a:bodyPr>
          <a:lstStyle/>
          <a:p>
            <a:r>
              <a:rPr lang="en-US" sz="3600" dirty="0">
                <a:solidFill>
                  <a:srgbClr val="000000"/>
                </a:solidFill>
                <a:latin typeface="TisaSansPro-Bold" panose="020B0804020101010102" pitchFamily="34" charset="0"/>
              </a:rPr>
              <a:t>What do funders look for?</a:t>
            </a:r>
            <a:endParaRPr lang="en-GB" sz="3600" dirty="0">
              <a:solidFill>
                <a:srgbClr val="000000"/>
              </a:solidFill>
              <a:latin typeface="TisaSansPro-Bold" panose="020B0804020101010102" pitchFamily="34" charset="0"/>
            </a:endParaRPr>
          </a:p>
        </p:txBody>
      </p:sp>
      <p:sp>
        <p:nvSpPr>
          <p:cNvPr id="3" name="Content Placeholder 2"/>
          <p:cNvSpPr>
            <a:spLocks noGrp="1"/>
          </p:cNvSpPr>
          <p:nvPr>
            <p:ph idx="1"/>
          </p:nvPr>
        </p:nvSpPr>
        <p:spPr>
          <a:xfrm>
            <a:off x="902682" y="2113921"/>
            <a:ext cx="4765949" cy="4479826"/>
          </a:xfrm>
        </p:spPr>
        <p:txBody>
          <a:bodyPr anchor="t">
            <a:noAutofit/>
          </a:bodyPr>
          <a:lstStyle/>
          <a:p>
            <a:pPr marL="0" indent="0">
              <a:buNone/>
            </a:pPr>
            <a:r>
              <a:rPr lang="en-GB" sz="2000" dirty="0">
                <a:solidFill>
                  <a:srgbClr val="000000"/>
                </a:solidFill>
              </a:rPr>
              <a:t>A close matching with their priorities!</a:t>
            </a:r>
          </a:p>
          <a:p>
            <a:pPr marL="0" indent="0">
              <a:buNone/>
            </a:pPr>
            <a:endParaRPr lang="en-GB" sz="2000" dirty="0">
              <a:solidFill>
                <a:srgbClr val="000000"/>
              </a:solidFill>
            </a:endParaRPr>
          </a:p>
          <a:p>
            <a:pPr marL="0" indent="0">
              <a:buNone/>
            </a:pPr>
            <a:r>
              <a:rPr lang="en-GB" sz="2000" dirty="0">
                <a:solidFill>
                  <a:srgbClr val="000000"/>
                </a:solidFill>
              </a:rPr>
              <a:t>Eligibility (criteria and costs)</a:t>
            </a:r>
          </a:p>
          <a:p>
            <a:pPr marL="0" indent="0">
              <a:buNone/>
            </a:pPr>
            <a:endParaRPr lang="en-GB" sz="2000" dirty="0">
              <a:solidFill>
                <a:srgbClr val="000000"/>
              </a:solidFill>
            </a:endParaRPr>
          </a:p>
          <a:p>
            <a:pPr marL="0" indent="0">
              <a:buNone/>
            </a:pPr>
            <a:r>
              <a:rPr lang="en-GB" sz="2000" dirty="0">
                <a:solidFill>
                  <a:srgbClr val="000000"/>
                </a:solidFill>
              </a:rPr>
              <a:t>The feeling of adding value</a:t>
            </a:r>
          </a:p>
          <a:p>
            <a:pPr marL="0" indent="0">
              <a:buNone/>
            </a:pPr>
            <a:endParaRPr lang="en-GB" sz="2000" dirty="0">
              <a:solidFill>
                <a:srgbClr val="000000"/>
              </a:solidFill>
            </a:endParaRPr>
          </a:p>
          <a:p>
            <a:pPr marL="0" indent="0">
              <a:buNone/>
            </a:pPr>
            <a:r>
              <a:rPr lang="en-GB" sz="2000" dirty="0">
                <a:solidFill>
                  <a:srgbClr val="000000"/>
                </a:solidFill>
              </a:rPr>
              <a:t>A relationship / building trust (engagement and understanding)</a:t>
            </a:r>
          </a:p>
          <a:p>
            <a:pPr marL="0" indent="0">
              <a:buNone/>
            </a:pPr>
            <a:endParaRPr lang="en-GB" sz="2000" dirty="0">
              <a:solidFill>
                <a:srgbClr val="000000"/>
              </a:solidFill>
            </a:endParaRPr>
          </a:p>
          <a:p>
            <a:pPr marL="0" indent="0">
              <a:buNone/>
            </a:pPr>
            <a:r>
              <a:rPr lang="en-GB" sz="2000" dirty="0">
                <a:solidFill>
                  <a:srgbClr val="000000"/>
                </a:solidFill>
              </a:rPr>
              <a:t>Outcomes based results (financial and/or social - depending on institution) – understanding outputs vs outcomes</a:t>
            </a:r>
          </a:p>
          <a:p>
            <a:pPr marL="0" indent="0">
              <a:buNone/>
            </a:pPr>
            <a:endParaRPr lang="en-GB" sz="2000" dirty="0">
              <a:solidFill>
                <a:srgbClr val="000000"/>
              </a:solidFill>
            </a:endParaRPr>
          </a:p>
          <a:p>
            <a:pPr marL="0" indent="0">
              <a:buNone/>
            </a:pPr>
            <a:endParaRPr lang="en-GB" sz="2000" dirty="0">
              <a:solidFill>
                <a:srgbClr val="000000"/>
              </a:solidFill>
            </a:endParaRPr>
          </a:p>
        </p:txBody>
      </p:sp>
      <p:sp>
        <p:nvSpPr>
          <p:cNvPr id="14"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2AFC691-0BA2-4A11-ABEA-88DF2EBC43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8392" y="3010548"/>
            <a:ext cx="4142232" cy="1760448"/>
          </a:xfrm>
          <a:prstGeom prst="rect">
            <a:avLst/>
          </a:prstGeom>
        </p:spPr>
      </p:pic>
    </p:spTree>
    <p:extLst>
      <p:ext uri="{BB962C8B-B14F-4D97-AF65-F5344CB8AC3E}">
        <p14:creationId xmlns:p14="http://schemas.microsoft.com/office/powerpoint/2010/main" val="2361923749"/>
      </p:ext>
    </p:extLst>
  </p:cSld>
  <p:clrMapOvr>
    <a:masterClrMapping/>
  </p:clrMapOvr>
  <mc:AlternateContent xmlns:mc="http://schemas.openxmlformats.org/markup-compatibility/2006" xmlns:p14="http://schemas.microsoft.com/office/powerpoint/2010/main">
    <mc:Choice Requires="p14">
      <p:transition spd="slow" p14:dur="2000" advTm="10000">
        <p:fade/>
      </p:transition>
    </mc:Choice>
    <mc:Fallback xmlns="">
      <p:transition spd="slow"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464" y="17240"/>
            <a:ext cx="9625190" cy="6840760"/>
          </a:xfrm>
          <a:prstGeom prst="rect">
            <a:avLst/>
          </a:prstGeom>
        </p:spPr>
      </p:pic>
    </p:spTree>
    <p:extLst>
      <p:ext uri="{BB962C8B-B14F-4D97-AF65-F5344CB8AC3E}">
        <p14:creationId xmlns:p14="http://schemas.microsoft.com/office/powerpoint/2010/main" val="2592360179"/>
      </p:ext>
    </p:extLst>
  </p:cSld>
  <p:clrMapOvr>
    <a:masterClrMapping/>
  </p:clrMapOvr>
</p:sld>
</file>

<file path=ppt/theme/theme1.xml><?xml version="1.0" encoding="utf-8"?>
<a:theme xmlns:a="http://schemas.openxmlformats.org/drawingml/2006/main" name="Changing Lives">
  <a:themeElements>
    <a:clrScheme name="Sportscotland L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portscotland LDS">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portscotland L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ortscotland LD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ortscotland LD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ortscotland LD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ortscotland LD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ortscotland LD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ortscotland LD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ortscotland LD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ortscotland LD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ortscotland LD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ortscotland LD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ortscotland LD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Custom 1">
      <a:majorFont>
        <a:latin typeface="Tisa Sans Pro Light"/>
        <a:ea typeface=""/>
        <a:cs typeface=""/>
      </a:majorFont>
      <a:minorFont>
        <a:latin typeface="Tisa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Expired xmlns="0f691ebb-607a-495b-b184-84cc3c4753ce">false</Expired>
    <_dlc_ExpireDateSaved xmlns="http://schemas.microsoft.com/sharepoint/v3" xsi:nil="true"/>
    <_dlc_ExpireDate xmlns="http://schemas.microsoft.com/sharepoint/v3">2024-02-15T10:15:57+00:00</_dlc_Expire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spe:Receivers>
</file>

<file path=customXml/item4.xml><?xml version="1.0" encoding="utf-8"?>
<ct:contentTypeSchema xmlns:ct="http://schemas.microsoft.com/office/2006/metadata/contentType" xmlns:ma="http://schemas.microsoft.com/office/2006/metadata/properties/metaAttributes" ct:_="" ma:_="" ma:contentTypeName="Powerpoint" ma:contentTypeID="0x01010098AC562111179E42A7D77B499000ADF00043411455FFE6B54F8098CC026970FF17" ma:contentTypeVersion="12" ma:contentTypeDescription="Create new Powerpoint Presentation" ma:contentTypeScope="" ma:versionID="499fafecbe845fc636d4f390eb40cb2b">
  <xsd:schema xmlns:xsd="http://www.w3.org/2001/XMLSchema" xmlns:xs="http://www.w3.org/2001/XMLSchema" xmlns:p="http://schemas.microsoft.com/office/2006/metadata/properties" xmlns:ns1="http://schemas.microsoft.com/sharepoint/v3" xmlns:ns2="0f691ebb-607a-495b-b184-84cc3c4753ce" targetNamespace="http://schemas.microsoft.com/office/2006/metadata/properties" ma:root="true" ma:fieldsID="fed527ea6f459d0293ee14a061a9b9f6" ns1:_="" ns2:_="">
    <xsd:import namespace="http://schemas.microsoft.com/sharepoint/v3"/>
    <xsd:import namespace="0f691ebb-607a-495b-b184-84cc3c4753ce"/>
    <xsd:element name="properties">
      <xsd:complexType>
        <xsd:sequence>
          <xsd:element name="documentManagement">
            <xsd:complexType>
              <xsd:all>
                <xsd:element ref="ns2:Expired"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4" nillable="true" ma:displayName="Exempt from Policy" ma:hidden="true" ma:internalName="_dlc_Exempt" ma:readOnly="true">
      <xsd:simpleType>
        <xsd:restriction base="dms:Unknown"/>
      </xsd:simpleType>
    </xsd:element>
    <xsd:element name="_dlc_ExpireDateSaved" ma:index="5" nillable="true" ma:displayName="Original Expiration Date" ma:hidden="true" ma:internalName="_dlc_ExpireDateSaved" ma:readOnly="true">
      <xsd:simpleType>
        <xsd:restriction base="dms:DateTime"/>
      </xsd:simpleType>
    </xsd:element>
    <xsd:element name="_dlc_ExpireDate" ma:index="6"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f691ebb-607a-495b-b184-84cc3c4753ce" elementFormDefault="qualified">
    <xsd:import namespace="http://schemas.microsoft.com/office/2006/documentManagement/types"/>
    <xsd:import namespace="http://schemas.microsoft.com/office/infopath/2007/PartnerControls"/>
    <xsd:element name="Expired" ma:index="2" nillable="true" ma:displayName="Expired" ma:default="0" ma:internalName="Expi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2E7505-D91A-4555-869F-DEDADDDB5EFC}">
  <ds:schemaRefs>
    <ds:schemaRef ds:uri="http://schemas.microsoft.com/office/2006/documentManagement/types"/>
    <ds:schemaRef ds:uri="http://schemas.microsoft.com/sharepoint/v3"/>
    <ds:schemaRef ds:uri="0f691ebb-607a-495b-b184-84cc3c4753ce"/>
    <ds:schemaRef ds:uri="http://purl.org/dc/elements/1.1/"/>
    <ds:schemaRef ds:uri="http://www.w3.org/XML/1998/namespace"/>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6021B0D-32FE-405E-9B22-5C38CC8E2085}">
  <ds:schemaRefs>
    <ds:schemaRef ds:uri="http://schemas.microsoft.com/sharepoint/v3/contenttype/forms"/>
  </ds:schemaRefs>
</ds:datastoreItem>
</file>

<file path=customXml/itemProps3.xml><?xml version="1.0" encoding="utf-8"?>
<ds:datastoreItem xmlns:ds="http://schemas.openxmlformats.org/officeDocument/2006/customXml" ds:itemID="{742EC9E4-D07A-4958-9C90-8327F587077B}">
  <ds:schemaRefs>
    <ds:schemaRef ds:uri="http://schemas.microsoft.com/sharepoint/events"/>
  </ds:schemaRefs>
</ds:datastoreItem>
</file>

<file path=customXml/itemProps4.xml><?xml version="1.0" encoding="utf-8"?>
<ds:datastoreItem xmlns:ds="http://schemas.openxmlformats.org/officeDocument/2006/customXml" ds:itemID="{FB5C00D5-E3AE-4E7F-A84F-C2A4D6409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f691ebb-607a-495b-b184-84cc3c4753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10953</TotalTime>
  <Words>2188</Words>
  <Application>Microsoft Office PowerPoint</Application>
  <PresentationFormat>Widescreen</PresentationFormat>
  <Paragraphs>296</Paragraphs>
  <Slides>36</Slides>
  <Notes>17</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36</vt:i4>
      </vt:variant>
    </vt:vector>
  </HeadingPairs>
  <TitlesOfParts>
    <vt:vector size="52" baseType="lpstr">
      <vt:lpstr>ＭＳ Ｐゴシック</vt:lpstr>
      <vt:lpstr>Arial</vt:lpstr>
      <vt:lpstr>Arial,Sans-Serif</vt:lpstr>
      <vt:lpstr>Calibri</vt:lpstr>
      <vt:lpstr>Calibri Light</vt:lpstr>
      <vt:lpstr>Century Gothic</vt:lpstr>
      <vt:lpstr>Soho Std Heavy</vt:lpstr>
      <vt:lpstr>Tisa Sans Pro Light</vt:lpstr>
      <vt:lpstr>TisaSansPro</vt:lpstr>
      <vt:lpstr>TisaSansPro-Bold</vt:lpstr>
      <vt:lpstr>Changing Lives</vt:lpstr>
      <vt:lpstr>1_Office Theme</vt:lpstr>
      <vt:lpstr>template 2</vt:lpstr>
      <vt:lpstr>1_template 2</vt:lpstr>
      <vt:lpstr>Metropolitan</vt:lpstr>
      <vt:lpstr>Simple Light</vt:lpstr>
      <vt:lpstr>Sport in West Lothian: Knowing Your Funder</vt:lpstr>
      <vt:lpstr>Zoom</vt:lpstr>
      <vt:lpstr>Agenda</vt:lpstr>
      <vt:lpstr>Setting the Scene </vt:lpstr>
      <vt:lpstr>PowerPoint Presentation</vt:lpstr>
      <vt:lpstr>PowerPoint Presentation</vt:lpstr>
      <vt:lpstr>PowerPoint Presentation</vt:lpstr>
      <vt:lpstr>What do funders look for?</vt:lpstr>
      <vt:lpstr>PowerPoint Presentation</vt:lpstr>
      <vt:lpstr>PowerPoint Presentation</vt:lpstr>
      <vt:lpstr>What do we look for? Start It</vt:lpstr>
      <vt:lpstr>Social Beneficiary - Journey</vt:lpstr>
      <vt:lpstr>What do we look for? Build It</vt:lpstr>
      <vt:lpstr>Boost It </vt:lpstr>
      <vt:lpstr>PowerPoint Presentation</vt:lpstr>
      <vt:lpstr>Recovery Programme ‘Adapt and Thrive’</vt:lpstr>
      <vt:lpstr>A Programme to Help Build Back Better</vt:lpstr>
      <vt:lpstr>Programme Eligibility Criteria</vt:lpstr>
      <vt:lpstr>A Range of Advice and Support </vt:lpstr>
      <vt:lpstr>Funding </vt:lpstr>
      <vt:lpstr>Grant Eligibility Criteria </vt:lpstr>
      <vt:lpstr>Funding Priorities</vt:lpstr>
      <vt:lpstr>Eligible Costs</vt:lpstr>
      <vt:lpstr>Ineligible Costs</vt:lpstr>
      <vt:lpstr>How to Apply (from w/c 21st September 2020) </vt:lpstr>
      <vt:lpstr> Firstport website</vt:lpstr>
      <vt:lpstr>Question and Answer Session</vt:lpstr>
      <vt:lpstr>Question and Answer Session</vt:lpstr>
      <vt:lpstr>Question and Answer Session</vt:lpstr>
      <vt:lpstr>Question and Answer Session</vt:lpstr>
      <vt:lpstr>Break Out Groups</vt:lpstr>
      <vt:lpstr>Group Feedback</vt:lpstr>
      <vt:lpstr>Plenary Notes</vt:lpstr>
      <vt:lpstr>PowerPoint Presentation</vt:lpstr>
      <vt:lpstr>Summary</vt:lpstr>
      <vt:lpstr>Closing Remarks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club sport meeting</dc:title>
  <dc:creator>Simon Turner</dc:creator>
  <cp:lastModifiedBy>Baxter, Colin</cp:lastModifiedBy>
  <cp:revision>517</cp:revision>
  <cp:lastPrinted>2019-11-25T21:02:09Z</cp:lastPrinted>
  <dcterms:created xsi:type="dcterms:W3CDTF">2018-11-27T13:05:43Z</dcterms:created>
  <dcterms:modified xsi:type="dcterms:W3CDTF">2020-10-09T10:15:45Z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0x01010098AC562111179E42A7D77B499000ADF00043411455FFE6B54F8098CC026970FF17</vt:lpwstr>
  </property>
  <property fmtid="{D5CDD505-2E9C-101B-9397-08002B2CF9AE}" pid="3" name="ItemRetentionFormula">
    <vt:lpwstr>&lt;formula id="sportscotland"&gt;&lt;/formula&gt;</vt:lpwstr>
  </property>
  <property fmtid="{D5CDD505-2E9C-101B-9397-08002B2CF9AE}" pid="4" name="_dlc_policyId">
    <vt:lpwstr>0x0101|-1465434203</vt:lpwstr>
  </property>
  <property fmtid="{D5CDD505-2E9C-101B-9397-08002B2CF9AE}" pid="5" name="Order">
    <vt:r8>13100</vt:r8>
  </property>
</Properties>
</file>